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5"/>
  </p:notesMasterIdLst>
  <p:sldIdLst>
    <p:sldId id="256" r:id="rId2"/>
    <p:sldId id="296" r:id="rId3"/>
    <p:sldId id="297" r:id="rId4"/>
    <p:sldId id="298" r:id="rId5"/>
    <p:sldId id="299" r:id="rId6"/>
    <p:sldId id="294" r:id="rId7"/>
    <p:sldId id="261" r:id="rId8"/>
    <p:sldId id="269" r:id="rId9"/>
    <p:sldId id="270" r:id="rId10"/>
    <p:sldId id="271" r:id="rId11"/>
    <p:sldId id="307" r:id="rId12"/>
    <p:sldId id="272" r:id="rId13"/>
    <p:sldId id="273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E8EEF1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6765" autoAdjust="0"/>
    <p:restoredTop sz="94660"/>
  </p:normalViewPr>
  <p:slideViewPr>
    <p:cSldViewPr>
      <p:cViewPr>
        <p:scale>
          <a:sx n="77" d="100"/>
          <a:sy n="77" d="100"/>
        </p:scale>
        <p:origin x="-2592" y="-83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39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0E4170-7118-443F-904E-DD55A6016391}" type="datetimeFigureOut">
              <a:rPr lang="en-US" smtClean="0"/>
              <a:pPr/>
              <a:t>4/7/2019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98FBB8-DA8F-4474-A2F3-DAF334917E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6026365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15BFAE8C-A60E-42E9-8C65-33D504A81132}" type="slidenum">
              <a:rPr lang="en-US" smtClean="0">
                <a:latin typeface="Arial" charset="0"/>
              </a:rPr>
              <a:pPr/>
              <a:t>7</a:t>
            </a:fld>
            <a:endParaRPr lang="en-US" smtClean="0">
              <a:latin typeface="Arial" charset="0"/>
            </a:endParaRPr>
          </a:p>
        </p:txBody>
      </p:sp>
      <p:sp>
        <p:nvSpPr>
          <p:cNvPr id="15362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 eaLnBrk="1" hangingPunct="1">
              <a:defRPr/>
            </a:pPr>
            <a:fld id="{686AE43E-8FDB-40D2-A3F0-55469A709DA6}" type="slidenum">
              <a:rPr lang="en-US" sz="1200">
                <a:latin typeface="+mn-lt"/>
              </a:rPr>
              <a:pPr algn="r" eaLnBrk="1" hangingPunct="1">
                <a:defRPr/>
              </a:pPr>
              <a:t>7</a:t>
            </a:fld>
            <a:endParaRPr lang="en-US" sz="1200">
              <a:latin typeface="+mn-lt"/>
            </a:endParaRPr>
          </a:p>
        </p:txBody>
      </p:sp>
      <p:sp>
        <p:nvSpPr>
          <p:cNvPr id="4813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</p:spTree>
    <p:extLst>
      <p:ext uri="{BB962C8B-B14F-4D97-AF65-F5344CB8AC3E}">
        <p14:creationId xmlns="" xmlns:p14="http://schemas.microsoft.com/office/powerpoint/2010/main" val="37383991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CB35ECD-7B43-4A63-915B-5A767AB9D6B6}" type="datetimeFigureOut">
              <a:rPr lang="en-US" smtClean="0"/>
              <a:pPr/>
              <a:t>4/7/2019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90C52B0-3CD5-4C3F-B459-40EC4A45E0D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CB35ECD-7B43-4A63-915B-5A767AB9D6B6}" type="datetimeFigureOut">
              <a:rPr lang="en-US" smtClean="0"/>
              <a:pPr/>
              <a:t>4/7/2019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90C52B0-3CD5-4C3F-B459-40EC4A45E0D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CB35ECD-7B43-4A63-915B-5A767AB9D6B6}" type="datetimeFigureOut">
              <a:rPr lang="en-US" smtClean="0"/>
              <a:pPr/>
              <a:t>4/7/2019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90C52B0-3CD5-4C3F-B459-40EC4A45E0D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CB35ECD-7B43-4A63-915B-5A767AB9D6B6}" type="datetimeFigureOut">
              <a:rPr lang="en-US" smtClean="0"/>
              <a:pPr/>
              <a:t>4/7/2019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90C52B0-3CD5-4C3F-B459-40EC4A45E0D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CB35ECD-7B43-4A63-915B-5A767AB9D6B6}" type="datetimeFigureOut">
              <a:rPr lang="en-US" smtClean="0"/>
              <a:pPr/>
              <a:t>4/7/2019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90C52B0-3CD5-4C3F-B459-40EC4A45E0D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CB35ECD-7B43-4A63-915B-5A767AB9D6B6}" type="datetimeFigureOut">
              <a:rPr lang="en-US" smtClean="0"/>
              <a:pPr/>
              <a:t>4/7/2019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90C52B0-3CD5-4C3F-B459-40EC4A45E0D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CB35ECD-7B43-4A63-915B-5A767AB9D6B6}" type="datetimeFigureOut">
              <a:rPr lang="en-US" smtClean="0"/>
              <a:pPr/>
              <a:t>4/7/2019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90C52B0-3CD5-4C3F-B459-40EC4A45E0D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CB35ECD-7B43-4A63-915B-5A767AB9D6B6}" type="datetimeFigureOut">
              <a:rPr lang="en-US" smtClean="0"/>
              <a:pPr/>
              <a:t>4/7/2019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90C52B0-3CD5-4C3F-B459-40EC4A45E0D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CB35ECD-7B43-4A63-915B-5A767AB9D6B6}" type="datetimeFigureOut">
              <a:rPr lang="en-US" smtClean="0"/>
              <a:pPr/>
              <a:t>4/7/2019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90C52B0-3CD5-4C3F-B459-40EC4A45E0D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CB35ECD-7B43-4A63-915B-5A767AB9D6B6}" type="datetimeFigureOut">
              <a:rPr lang="en-US" smtClean="0"/>
              <a:pPr/>
              <a:t>4/7/2019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90C52B0-3CD5-4C3F-B459-40EC4A45E0D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CB35ECD-7B43-4A63-915B-5A767AB9D6B6}" type="datetimeFigureOut">
              <a:rPr lang="en-US" smtClean="0"/>
              <a:pPr/>
              <a:t>4/7/2019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90C52B0-3CD5-4C3F-B459-40EC4A45E0D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7CB35ECD-7B43-4A63-915B-5A767AB9D6B6}" type="datetimeFigureOut">
              <a:rPr lang="en-US" smtClean="0"/>
              <a:pPr/>
              <a:t>4/7/2019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490C52B0-3CD5-4C3F-B459-40EC4A45E0D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songcungtuky.org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ubtitle 2"/>
          <p:cNvSpPr txBox="1">
            <a:spLocks/>
          </p:cNvSpPr>
          <p:nvPr/>
        </p:nvSpPr>
        <p:spPr>
          <a:xfrm>
            <a:off x="1371600" y="3200400"/>
            <a:ext cx="7406640" cy="3505200"/>
          </a:xfrm>
          <a:prstGeom prst="rect">
            <a:avLst/>
          </a:prstGeom>
        </p:spPr>
        <p:txBody>
          <a:bodyPr tIns="0">
            <a:noAutofit/>
          </a:bodyPr>
          <a:lstStyle>
            <a:lvl1pPr marL="27432" indent="0" algn="l" rtl="0" eaLnBrk="1" latinLnBrk="0" hangingPunct="1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  <a:defRPr kumimoji="0" sz="2600" kern="1200">
                <a:solidFill>
                  <a:schemeClr val="tx2">
                    <a:shade val="30000"/>
                    <a:satMod val="1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lnSpc>
                <a:spcPct val="100000"/>
              </a:lnSpc>
              <a:spcBef>
                <a:spcPts val="550"/>
              </a:spcBef>
              <a:buClr>
                <a:schemeClr val="accent1"/>
              </a:buClr>
              <a:buFont typeface="Verdana"/>
              <a:buNone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2"/>
              </a:buClr>
              <a:buFont typeface="Wingdings 2"/>
              <a:buNone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3"/>
              </a:buClr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4"/>
              </a:buClr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5"/>
              </a:buClr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r>
              <a:rPr lang="vi-VN" sz="2800" smtClean="0">
                <a:latin typeface="Calibri" panose="020F0502020204030204" pitchFamily="34" charset="0"/>
              </a:rPr>
              <a:t>BS Hoàng Vũ Quỳnh Trang</a:t>
            </a:r>
            <a:r>
              <a:rPr lang="en-US" sz="2800" smtClean="0">
                <a:latin typeface="Calibri" panose="020F0502020204030204" pitchFamily="34" charset="0"/>
              </a:rPr>
              <a:t> (0913169516)</a:t>
            </a:r>
            <a:endParaRPr lang="vi-VN" sz="2800" smtClean="0">
              <a:latin typeface="Calibri" panose="020F0502020204030204" pitchFamily="34" charset="0"/>
            </a:endParaRPr>
          </a:p>
          <a:p>
            <a:pPr lvl="1" algn="l"/>
            <a:r>
              <a:rPr lang="vi-VN" sz="2400" smtClean="0">
                <a:latin typeface="Calibri" panose="020F0502020204030204" pitchFamily="34" charset="0"/>
              </a:rPr>
              <a:t>Nhi Khoa Phát triển- Hành vi</a:t>
            </a:r>
            <a:endParaRPr lang="en-US" sz="2400" smtClean="0">
              <a:latin typeface="Calibri" panose="020F0502020204030204" pitchFamily="34" charset="0"/>
            </a:endParaRPr>
          </a:p>
          <a:p>
            <a:pPr lvl="1" algn="l"/>
            <a:r>
              <a:rPr lang="en-US" sz="2400" smtClean="0">
                <a:latin typeface="Calibri" panose="020F0502020204030204" pitchFamily="34" charset="0"/>
              </a:rPr>
              <a:t>Khoa Tâm lý BV Nhi đồng 1</a:t>
            </a:r>
          </a:p>
          <a:p>
            <a:pPr lvl="1" algn="l"/>
            <a:r>
              <a:rPr lang="en-US" sz="2400" smtClean="0">
                <a:latin typeface="Calibri" panose="020F0502020204030204" pitchFamily="34" charset="0"/>
                <a:hlinkClick r:id="rId2"/>
              </a:rPr>
              <a:t>www.songcungtuky.org</a:t>
            </a:r>
            <a:r>
              <a:rPr lang="en-US" sz="2400" smtClean="0">
                <a:latin typeface="Calibri" panose="020F0502020204030204" pitchFamily="34" charset="0"/>
              </a:rPr>
              <a:t> (38411049)</a:t>
            </a:r>
          </a:p>
          <a:p>
            <a:pPr lvl="1" algn="l"/>
            <a:r>
              <a:rPr lang="vi-VN" sz="2400" smtClean="0">
                <a:latin typeface="Calibri" panose="020F0502020204030204" pitchFamily="34" charset="0"/>
              </a:rPr>
              <a:t>Phòng Khám </a:t>
            </a:r>
            <a:r>
              <a:rPr lang="en-US" sz="2400" smtClean="0">
                <a:latin typeface="Calibri" panose="020F0502020204030204" pitchFamily="34" charset="0"/>
              </a:rPr>
              <a:t>Tao Đàn (38207546)</a:t>
            </a:r>
          </a:p>
          <a:p>
            <a:pPr lvl="1" algn="l"/>
            <a:r>
              <a:rPr lang="en-US" sz="2400" smtClean="0">
                <a:latin typeface="Calibri" panose="020F0502020204030204" pitchFamily="34" charset="0"/>
              </a:rPr>
              <a:t>PK </a:t>
            </a:r>
            <a:r>
              <a:rPr lang="vi-VN" sz="2400" smtClean="0">
                <a:latin typeface="Calibri" panose="020F0502020204030204" pitchFamily="34" charset="0"/>
              </a:rPr>
              <a:t>Tâm lý Trẻ em</a:t>
            </a:r>
            <a:r>
              <a:rPr lang="en-US" sz="2400" smtClean="0">
                <a:latin typeface="Calibri" panose="020F0502020204030204" pitchFamily="34" charset="0"/>
              </a:rPr>
              <a:t> </a:t>
            </a:r>
            <a:r>
              <a:rPr lang="vi-VN" sz="2400" smtClean="0">
                <a:latin typeface="Calibri" panose="020F0502020204030204" pitchFamily="34" charset="0"/>
              </a:rPr>
              <a:t>- Thanh thiếu niên</a:t>
            </a:r>
            <a:r>
              <a:rPr lang="en-US" sz="2400" smtClean="0">
                <a:latin typeface="Calibri" panose="020F0502020204030204" pitchFamily="34" charset="0"/>
              </a:rPr>
              <a:t> (0942177721)</a:t>
            </a:r>
            <a:endParaRPr lang="en-US" sz="2400" dirty="0">
              <a:latin typeface="Calibri" panose="020F050202020403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998220" y="1382889"/>
            <a:ext cx="8153399" cy="1323439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4000" dirty="0">
                <a:solidFill>
                  <a:schemeClr val="bg1"/>
                </a:solidFill>
                <a:latin typeface="Calibri" panose="020F0502020204030204" pitchFamily="34" charset="0"/>
              </a:rPr>
              <a:t>RỐI LOẠN PHỔ TỰ KỶ</a:t>
            </a:r>
            <a:br>
              <a:rPr lang="en-US" sz="4000" dirty="0">
                <a:solidFill>
                  <a:schemeClr val="bg1"/>
                </a:solidFill>
                <a:latin typeface="Calibri" panose="020F0502020204030204" pitchFamily="34" charset="0"/>
              </a:rPr>
            </a:br>
            <a:r>
              <a:rPr lang="en-US" sz="4000" dirty="0">
                <a:solidFill>
                  <a:schemeClr val="bg1"/>
                </a:solidFill>
                <a:latin typeface="Calibri" panose="020F0502020204030204" pitchFamily="34" charset="0"/>
              </a:rPr>
              <a:t>BẢNG TẦM SOÁT M – CHAT </a:t>
            </a:r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0"/>
            <a:ext cx="1524000" cy="13828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1929939680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6952" y="2514600"/>
            <a:ext cx="8153400" cy="1371600"/>
          </a:xfrm>
        </p:spPr>
        <p:txBody>
          <a:bodyPr/>
          <a:lstStyle/>
          <a:p>
            <a:r>
              <a:rPr lang="en-US" dirty="0" smtClean="0">
                <a:latin typeface="Calibri" panose="020F0502020204030204" pitchFamily="34" charset="0"/>
              </a:rPr>
              <a:t>Cha/</a:t>
            </a:r>
            <a:r>
              <a:rPr lang="en-US" dirty="0" err="1" smtClean="0">
                <a:latin typeface="Calibri" panose="020F0502020204030204" pitchFamily="34" charset="0"/>
              </a:rPr>
              <a:t>mẹ</a:t>
            </a:r>
            <a:r>
              <a:rPr lang="en-US" dirty="0" smtClean="0">
                <a:latin typeface="Calibri" panose="020F0502020204030204" pitchFamily="34" charset="0"/>
              </a:rPr>
              <a:t> hay </a:t>
            </a:r>
            <a:r>
              <a:rPr lang="en-US" dirty="0" err="1" smtClean="0">
                <a:latin typeface="Calibri" panose="020F0502020204030204" pitchFamily="34" charset="0"/>
              </a:rPr>
              <a:t>người</a:t>
            </a:r>
            <a:r>
              <a:rPr lang="en-US" dirty="0" smtClean="0">
                <a:latin typeface="Calibri" panose="020F0502020204030204" pitchFamily="34" charset="0"/>
              </a:rPr>
              <a:t> </a:t>
            </a:r>
            <a:r>
              <a:rPr lang="en-US" dirty="0" err="1" smtClean="0">
                <a:latin typeface="Calibri" panose="020F0502020204030204" pitchFamily="34" charset="0"/>
              </a:rPr>
              <a:t>thân</a:t>
            </a:r>
            <a:r>
              <a:rPr lang="en-US" dirty="0" smtClean="0">
                <a:latin typeface="Calibri" panose="020F0502020204030204" pitchFamily="34" charset="0"/>
              </a:rPr>
              <a:t> </a:t>
            </a:r>
            <a:r>
              <a:rPr lang="en-US" dirty="0" err="1" smtClean="0">
                <a:latin typeface="Calibri" panose="020F0502020204030204" pitchFamily="34" charset="0"/>
              </a:rPr>
              <a:t>với</a:t>
            </a:r>
            <a:r>
              <a:rPr lang="en-US" dirty="0" smtClean="0">
                <a:latin typeface="Calibri" panose="020F0502020204030204" pitchFamily="34" charset="0"/>
              </a:rPr>
              <a:t> </a:t>
            </a:r>
            <a:r>
              <a:rPr lang="en-US" dirty="0" err="1" smtClean="0">
                <a:latin typeface="Calibri" panose="020F0502020204030204" pitchFamily="34" charset="0"/>
              </a:rPr>
              <a:t>sự</a:t>
            </a:r>
            <a:r>
              <a:rPr lang="en-US" dirty="0" smtClean="0">
                <a:latin typeface="Calibri" panose="020F0502020204030204" pitchFamily="34" charset="0"/>
              </a:rPr>
              <a:t> </a:t>
            </a:r>
            <a:r>
              <a:rPr lang="en-US" dirty="0" err="1" smtClean="0">
                <a:latin typeface="Calibri" panose="020F0502020204030204" pitchFamily="34" charset="0"/>
              </a:rPr>
              <a:t>thống</a:t>
            </a:r>
            <a:r>
              <a:rPr lang="en-US" dirty="0" smtClean="0">
                <a:latin typeface="Calibri" panose="020F0502020204030204" pitchFamily="34" charset="0"/>
              </a:rPr>
              <a:t> </a:t>
            </a:r>
            <a:r>
              <a:rPr lang="en-US" dirty="0" err="1" smtClean="0">
                <a:latin typeface="Calibri" panose="020F0502020204030204" pitchFamily="34" charset="0"/>
              </a:rPr>
              <a:t>nhất</a:t>
            </a:r>
            <a:r>
              <a:rPr lang="en-US" dirty="0" smtClean="0">
                <a:latin typeface="Calibri" panose="020F0502020204030204" pitchFamily="34" charset="0"/>
              </a:rPr>
              <a:t> ý </a:t>
            </a:r>
            <a:r>
              <a:rPr lang="en-US" dirty="0" err="1" smtClean="0">
                <a:latin typeface="Calibri" panose="020F0502020204030204" pitchFamily="34" charset="0"/>
              </a:rPr>
              <a:t>kiến</a:t>
            </a:r>
            <a:r>
              <a:rPr lang="en-US" dirty="0" smtClean="0">
                <a:latin typeface="Calibri" panose="020F0502020204030204" pitchFamily="34" charset="0"/>
              </a:rPr>
              <a:t> </a:t>
            </a:r>
            <a:r>
              <a:rPr lang="en-US" dirty="0" err="1" smtClean="0">
                <a:latin typeface="Calibri" panose="020F0502020204030204" pitchFamily="34" charset="0"/>
              </a:rPr>
              <a:t>với</a:t>
            </a:r>
            <a:r>
              <a:rPr lang="en-US" dirty="0" smtClean="0">
                <a:latin typeface="Calibri" panose="020F0502020204030204" pitchFamily="34" charset="0"/>
              </a:rPr>
              <a:t> </a:t>
            </a:r>
            <a:r>
              <a:rPr lang="en-US" dirty="0" err="1" smtClean="0">
                <a:latin typeface="Calibri" panose="020F0502020204030204" pitchFamily="34" charset="0"/>
              </a:rPr>
              <a:t>nhau</a:t>
            </a:r>
            <a:r>
              <a:rPr lang="en-US" dirty="0" smtClean="0">
                <a:latin typeface="Calibri" panose="020F0502020204030204" pitchFamily="34" charset="0"/>
              </a:rPr>
              <a:t> </a:t>
            </a:r>
            <a:r>
              <a:rPr lang="en-US" dirty="0" err="1" smtClean="0">
                <a:latin typeface="Calibri" panose="020F0502020204030204" pitchFamily="34" charset="0"/>
              </a:rPr>
              <a:t>trước</a:t>
            </a:r>
            <a:r>
              <a:rPr lang="en-US" dirty="0" smtClean="0">
                <a:latin typeface="Calibri" panose="020F0502020204030204" pitchFamily="34" charset="0"/>
              </a:rPr>
              <a:t> </a:t>
            </a:r>
            <a:r>
              <a:rPr lang="en-US" dirty="0" err="1" smtClean="0">
                <a:latin typeface="Calibri" panose="020F0502020204030204" pitchFamily="34" charset="0"/>
              </a:rPr>
              <a:t>khi</a:t>
            </a:r>
            <a:r>
              <a:rPr lang="en-US" dirty="0" smtClean="0">
                <a:latin typeface="Calibri" panose="020F0502020204030204" pitchFamily="34" charset="0"/>
              </a:rPr>
              <a:t> </a:t>
            </a:r>
            <a:r>
              <a:rPr lang="en-US" dirty="0" err="1" smtClean="0">
                <a:latin typeface="Calibri" panose="020F0502020204030204" pitchFamily="34" charset="0"/>
              </a:rPr>
              <a:t>trả</a:t>
            </a:r>
            <a:r>
              <a:rPr lang="en-US" dirty="0" smtClean="0">
                <a:latin typeface="Calibri" panose="020F0502020204030204" pitchFamily="34" charset="0"/>
              </a:rPr>
              <a:t> </a:t>
            </a:r>
            <a:r>
              <a:rPr lang="en-US" dirty="0" err="1" smtClean="0">
                <a:latin typeface="Calibri" panose="020F0502020204030204" pitchFamily="34" charset="0"/>
              </a:rPr>
              <a:t>lời</a:t>
            </a:r>
            <a:endParaRPr lang="en-US" dirty="0">
              <a:latin typeface="Calibri" panose="020F0502020204030204" pitchFamily="34" charset="0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0"/>
            <a:ext cx="1524000" cy="13828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1219200" y="1382889"/>
            <a:ext cx="7543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chemeClr val="tx2"/>
                </a:solidFill>
                <a:latin typeface="Calibri" panose="020F0502020204030204" pitchFamily="34" charset="0"/>
              </a:rPr>
              <a:t>AI LÀ NGƯỜI THỰC HIỆN M - CHAT</a:t>
            </a:r>
            <a:endParaRPr lang="en-US" sz="4000" dirty="0">
              <a:solidFill>
                <a:schemeClr val="tx2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882000159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6952" y="2514600"/>
            <a:ext cx="8153400" cy="13716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dirty="0" smtClean="0">
                <a:latin typeface="Calibri" panose="020F0502020204030204" pitchFamily="34" charset="0"/>
              </a:rPr>
              <a:t>Sau khi nhận được trả lời của cha mẹ, giáo viên sẽ kiểm tra lại bằng sự tương tác với trẻ dựa vào bảng câu hỏi trên</a:t>
            </a:r>
          </a:p>
          <a:p>
            <a:pPr>
              <a:buNone/>
            </a:pPr>
            <a:r>
              <a:rPr lang="en-US" dirty="0" smtClean="0">
                <a:latin typeface="Calibri" panose="020F0502020204030204" pitchFamily="34" charset="0"/>
              </a:rPr>
              <a:t>Vì cha mẹ thường trả lời chưa chính xác do đánh giá quá cao và quá thấp trẻ</a:t>
            </a:r>
          </a:p>
          <a:p>
            <a:pPr>
              <a:buNone/>
            </a:pPr>
            <a:r>
              <a:rPr lang="en-US" dirty="0" smtClean="0">
                <a:latin typeface="Calibri" panose="020F0502020204030204" pitchFamily="34" charset="0"/>
              </a:rPr>
              <a:t> </a:t>
            </a:r>
            <a:endParaRPr lang="en-US" dirty="0">
              <a:latin typeface="Calibri" panose="020F0502020204030204" pitchFamily="34" charset="0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0"/>
            <a:ext cx="1524000" cy="13828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1600200" y="1371600"/>
            <a:ext cx="7543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chemeClr val="tx2"/>
                </a:solidFill>
                <a:latin typeface="Calibri" panose="020F0502020204030204" pitchFamily="34" charset="0"/>
              </a:rPr>
              <a:t>VAI TRÒ CỦA GIÁO VIÊN </a:t>
            </a:r>
            <a:endParaRPr lang="en-US" sz="4000" b="1" dirty="0">
              <a:solidFill>
                <a:schemeClr val="tx2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882000159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447800"/>
            <a:ext cx="7866888" cy="4800600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§"/>
            </a:pPr>
            <a:r>
              <a:rPr lang="en-US" b="1" dirty="0" smtClean="0">
                <a:latin typeface="Calibri" panose="020F0502020204030204" pitchFamily="34" charset="0"/>
              </a:rPr>
              <a:t>M CHAT </a:t>
            </a:r>
            <a:r>
              <a:rPr lang="en-US" dirty="0" err="1" smtClean="0">
                <a:latin typeface="Calibri" panose="020F0502020204030204" pitchFamily="34" charset="0"/>
              </a:rPr>
              <a:t>là</a:t>
            </a:r>
            <a:r>
              <a:rPr lang="en-US" dirty="0" smtClean="0">
                <a:latin typeface="Calibri" panose="020F0502020204030204" pitchFamily="34" charset="0"/>
              </a:rPr>
              <a:t> </a:t>
            </a:r>
            <a:r>
              <a:rPr lang="en-US" dirty="0" err="1" smtClean="0">
                <a:latin typeface="Calibri" panose="020F0502020204030204" pitchFamily="34" charset="0"/>
              </a:rPr>
              <a:t>công</a:t>
            </a:r>
            <a:r>
              <a:rPr lang="en-US" dirty="0" smtClean="0">
                <a:latin typeface="Calibri" panose="020F0502020204030204" pitchFamily="34" charset="0"/>
              </a:rPr>
              <a:t> </a:t>
            </a:r>
            <a:r>
              <a:rPr lang="en-US" dirty="0" err="1" smtClean="0">
                <a:latin typeface="Calibri" panose="020F0502020204030204" pitchFamily="34" charset="0"/>
              </a:rPr>
              <a:t>cụ</a:t>
            </a:r>
            <a:r>
              <a:rPr lang="en-US" dirty="0" smtClean="0">
                <a:latin typeface="Calibri" panose="020F0502020204030204" pitchFamily="34" charset="0"/>
              </a:rPr>
              <a:t> </a:t>
            </a:r>
            <a:r>
              <a:rPr lang="en-US" dirty="0" err="1" smtClean="0">
                <a:latin typeface="Calibri" panose="020F0502020204030204" pitchFamily="34" charset="0"/>
              </a:rPr>
              <a:t>tầm</a:t>
            </a:r>
            <a:r>
              <a:rPr lang="en-US" dirty="0" smtClean="0">
                <a:latin typeface="Calibri" panose="020F0502020204030204" pitchFamily="34" charset="0"/>
              </a:rPr>
              <a:t> </a:t>
            </a:r>
            <a:r>
              <a:rPr lang="en-US" dirty="0" err="1" smtClean="0">
                <a:latin typeface="Calibri" panose="020F0502020204030204" pitchFamily="34" charset="0"/>
              </a:rPr>
              <a:t>soát</a:t>
            </a:r>
            <a:r>
              <a:rPr lang="en-US" dirty="0" smtClean="0">
                <a:latin typeface="Calibri" panose="020F0502020204030204" pitchFamily="34" charset="0"/>
              </a:rPr>
              <a:t> </a:t>
            </a:r>
            <a:r>
              <a:rPr lang="en-US" dirty="0" err="1" smtClean="0">
                <a:latin typeface="Calibri" panose="020F0502020204030204" pitchFamily="34" charset="0"/>
              </a:rPr>
              <a:t>rất</a:t>
            </a:r>
            <a:r>
              <a:rPr lang="en-US" dirty="0" smtClean="0">
                <a:latin typeface="Calibri" panose="020F0502020204030204" pitchFamily="34" charset="0"/>
              </a:rPr>
              <a:t> ý </a:t>
            </a:r>
            <a:r>
              <a:rPr lang="en-US" dirty="0" err="1" smtClean="0">
                <a:latin typeface="Calibri" panose="020F0502020204030204" pitchFamily="34" charset="0"/>
              </a:rPr>
              <a:t>nghĩa</a:t>
            </a:r>
            <a:r>
              <a:rPr lang="en-US" dirty="0" smtClean="0">
                <a:latin typeface="Calibri" panose="020F0502020204030204" pitchFamily="34" charset="0"/>
              </a:rPr>
              <a:t>,  </a:t>
            </a:r>
            <a:r>
              <a:rPr lang="en-US" dirty="0" err="1" smtClean="0">
                <a:latin typeface="Calibri" panose="020F0502020204030204" pitchFamily="34" charset="0"/>
              </a:rPr>
              <a:t>thiết</a:t>
            </a:r>
            <a:r>
              <a:rPr lang="en-US" dirty="0" smtClean="0">
                <a:latin typeface="Calibri" panose="020F0502020204030204" pitchFamily="34" charset="0"/>
              </a:rPr>
              <a:t> </a:t>
            </a:r>
            <a:r>
              <a:rPr lang="en-US" dirty="0" err="1" smtClean="0">
                <a:latin typeface="Calibri" panose="020F0502020204030204" pitchFamily="34" charset="0"/>
              </a:rPr>
              <a:t>thực</a:t>
            </a:r>
            <a:r>
              <a:rPr lang="en-US" dirty="0" smtClean="0">
                <a:latin typeface="Calibri" panose="020F0502020204030204" pitchFamily="34" charset="0"/>
              </a:rPr>
              <a:t> </a:t>
            </a:r>
            <a:r>
              <a:rPr lang="en-US" dirty="0" err="1" smtClean="0">
                <a:latin typeface="Calibri" panose="020F0502020204030204" pitchFamily="34" charset="0"/>
              </a:rPr>
              <a:t>và</a:t>
            </a:r>
            <a:r>
              <a:rPr lang="en-US" dirty="0" smtClean="0">
                <a:latin typeface="Calibri" panose="020F0502020204030204" pitchFamily="34" charset="0"/>
              </a:rPr>
              <a:t> </a:t>
            </a:r>
            <a:r>
              <a:rPr lang="en-US" dirty="0" err="1" smtClean="0">
                <a:latin typeface="Calibri" panose="020F0502020204030204" pitchFamily="34" charset="0"/>
              </a:rPr>
              <a:t>dễ</a:t>
            </a:r>
            <a:r>
              <a:rPr lang="en-US" dirty="0" smtClean="0">
                <a:latin typeface="Calibri" panose="020F0502020204030204" pitchFamily="34" charset="0"/>
              </a:rPr>
              <a:t> </a:t>
            </a:r>
            <a:r>
              <a:rPr lang="en-US" dirty="0" err="1" smtClean="0">
                <a:latin typeface="Calibri" panose="020F0502020204030204" pitchFamily="34" charset="0"/>
              </a:rPr>
              <a:t>thực</a:t>
            </a:r>
            <a:r>
              <a:rPr lang="en-US" dirty="0" smtClean="0">
                <a:latin typeface="Calibri" panose="020F0502020204030204" pitchFamily="34" charset="0"/>
              </a:rPr>
              <a:t> </a:t>
            </a:r>
            <a:r>
              <a:rPr lang="en-US" dirty="0" err="1" smtClean="0">
                <a:latin typeface="Calibri" panose="020F0502020204030204" pitchFamily="34" charset="0"/>
              </a:rPr>
              <a:t>hiện</a:t>
            </a:r>
            <a:r>
              <a:rPr lang="en-US" dirty="0" smtClean="0">
                <a:latin typeface="Calibri" panose="020F0502020204030204" pitchFamily="34" charset="0"/>
              </a:rPr>
              <a:t> </a:t>
            </a:r>
            <a:r>
              <a:rPr lang="en-US" dirty="0" err="1" smtClean="0">
                <a:latin typeface="Calibri" panose="020F0502020204030204" pitchFamily="34" charset="0"/>
              </a:rPr>
              <a:t>trong</a:t>
            </a:r>
            <a:r>
              <a:rPr lang="en-US" dirty="0" smtClean="0">
                <a:latin typeface="Calibri" panose="020F0502020204030204" pitchFamily="34" charset="0"/>
              </a:rPr>
              <a:t> </a:t>
            </a:r>
            <a:r>
              <a:rPr lang="en-US" dirty="0" err="1" smtClean="0">
                <a:latin typeface="Calibri" panose="020F0502020204030204" pitchFamily="34" charset="0"/>
              </a:rPr>
              <a:t>vai</a:t>
            </a:r>
            <a:r>
              <a:rPr lang="en-US" dirty="0" smtClean="0">
                <a:latin typeface="Calibri" panose="020F0502020204030204" pitchFamily="34" charset="0"/>
              </a:rPr>
              <a:t> </a:t>
            </a:r>
            <a:r>
              <a:rPr lang="en-US" dirty="0" err="1" smtClean="0">
                <a:latin typeface="Calibri" panose="020F0502020204030204" pitchFamily="34" charset="0"/>
              </a:rPr>
              <a:t>trò</a:t>
            </a:r>
            <a:r>
              <a:rPr lang="en-US" dirty="0" smtClean="0">
                <a:latin typeface="Calibri" panose="020F0502020204030204" pitchFamily="34" charset="0"/>
              </a:rPr>
              <a:t> </a:t>
            </a:r>
            <a:r>
              <a:rPr lang="en-US" dirty="0" err="1" smtClean="0">
                <a:latin typeface="Calibri" panose="020F0502020204030204" pitchFamily="34" charset="0"/>
              </a:rPr>
              <a:t>phát</a:t>
            </a:r>
            <a:r>
              <a:rPr lang="en-US" dirty="0" smtClean="0">
                <a:latin typeface="Calibri" panose="020F0502020204030204" pitchFamily="34" charset="0"/>
              </a:rPr>
              <a:t> </a:t>
            </a:r>
            <a:r>
              <a:rPr lang="en-US" dirty="0" err="1" smtClean="0">
                <a:latin typeface="Calibri" panose="020F0502020204030204" pitchFamily="34" charset="0"/>
              </a:rPr>
              <a:t>hiện</a:t>
            </a:r>
            <a:r>
              <a:rPr lang="en-US" dirty="0" smtClean="0">
                <a:latin typeface="Calibri" panose="020F0502020204030204" pitchFamily="34" charset="0"/>
              </a:rPr>
              <a:t> </a:t>
            </a:r>
            <a:r>
              <a:rPr lang="en-US" dirty="0" err="1" smtClean="0">
                <a:latin typeface="Calibri" panose="020F0502020204030204" pitchFamily="34" charset="0"/>
              </a:rPr>
              <a:t>sớm</a:t>
            </a:r>
            <a:r>
              <a:rPr lang="en-US" dirty="0" smtClean="0">
                <a:latin typeface="Calibri" panose="020F0502020204030204" pitchFamily="34" charset="0"/>
              </a:rPr>
              <a:t> </a:t>
            </a:r>
            <a:r>
              <a:rPr lang="en-US" dirty="0" err="1" smtClean="0">
                <a:latin typeface="Calibri" panose="020F0502020204030204" pitchFamily="34" charset="0"/>
              </a:rPr>
              <a:t>rối</a:t>
            </a:r>
            <a:r>
              <a:rPr lang="en-US" dirty="0" smtClean="0">
                <a:latin typeface="Calibri" panose="020F0502020204030204" pitchFamily="34" charset="0"/>
              </a:rPr>
              <a:t> </a:t>
            </a:r>
            <a:r>
              <a:rPr lang="en-US" dirty="0" err="1" smtClean="0">
                <a:latin typeface="Calibri" panose="020F0502020204030204" pitchFamily="34" charset="0"/>
              </a:rPr>
              <a:t>loạn</a:t>
            </a:r>
            <a:r>
              <a:rPr lang="en-US" dirty="0" smtClean="0">
                <a:latin typeface="Calibri" panose="020F0502020204030204" pitchFamily="34" charset="0"/>
              </a:rPr>
              <a:t> </a:t>
            </a:r>
            <a:r>
              <a:rPr lang="en-US" dirty="0" err="1" smtClean="0">
                <a:latin typeface="Calibri" panose="020F0502020204030204" pitchFamily="34" charset="0"/>
              </a:rPr>
              <a:t>phổ</a:t>
            </a:r>
            <a:r>
              <a:rPr lang="en-US" dirty="0" smtClean="0">
                <a:latin typeface="Calibri" panose="020F0502020204030204" pitchFamily="34" charset="0"/>
              </a:rPr>
              <a:t> </a:t>
            </a:r>
            <a:r>
              <a:rPr lang="en-US" dirty="0" err="1" smtClean="0">
                <a:latin typeface="Calibri" panose="020F0502020204030204" pitchFamily="34" charset="0"/>
              </a:rPr>
              <a:t>tự</a:t>
            </a:r>
            <a:r>
              <a:rPr lang="en-US" dirty="0" smtClean="0">
                <a:latin typeface="Calibri" panose="020F0502020204030204" pitchFamily="34" charset="0"/>
              </a:rPr>
              <a:t> </a:t>
            </a:r>
            <a:r>
              <a:rPr lang="en-US" dirty="0" err="1" smtClean="0">
                <a:latin typeface="Calibri" panose="020F0502020204030204" pitchFamily="34" charset="0"/>
              </a:rPr>
              <a:t>kỷ</a:t>
            </a:r>
            <a:endParaRPr lang="en-US" dirty="0" smtClean="0">
              <a:latin typeface="Calibri" panose="020F0502020204030204" pitchFamily="34" charset="0"/>
            </a:endParaRPr>
          </a:p>
          <a:p>
            <a:pPr marL="82296" indent="0" algn="just">
              <a:buNone/>
            </a:pPr>
            <a:endParaRPr lang="en-US" dirty="0" smtClean="0">
              <a:latin typeface="Calibri" panose="020F0502020204030204" pitchFamily="34" charset="0"/>
            </a:endParaRPr>
          </a:p>
          <a:p>
            <a:pPr algn="just">
              <a:buFont typeface="Wingdings" pitchFamily="2" charset="2"/>
              <a:buChar char="§"/>
            </a:pPr>
            <a:r>
              <a:rPr lang="en-US" b="1" dirty="0" smtClean="0">
                <a:latin typeface="Calibri" panose="020F0502020204030204" pitchFamily="34" charset="0"/>
              </a:rPr>
              <a:t>M CHAT </a:t>
            </a:r>
            <a:r>
              <a:rPr lang="en-US" dirty="0" err="1" smtClean="0">
                <a:latin typeface="Calibri" panose="020F0502020204030204" pitchFamily="34" charset="0"/>
              </a:rPr>
              <a:t>cần</a:t>
            </a:r>
            <a:r>
              <a:rPr lang="en-US" dirty="0" smtClean="0">
                <a:latin typeface="Calibri" panose="020F0502020204030204" pitchFamily="34" charset="0"/>
              </a:rPr>
              <a:t> </a:t>
            </a:r>
            <a:r>
              <a:rPr lang="en-US" dirty="0" err="1" smtClean="0">
                <a:latin typeface="Calibri" panose="020F0502020204030204" pitchFamily="34" charset="0"/>
              </a:rPr>
              <a:t>được</a:t>
            </a:r>
            <a:r>
              <a:rPr lang="en-US" dirty="0" smtClean="0">
                <a:latin typeface="Calibri" panose="020F0502020204030204" pitchFamily="34" charset="0"/>
              </a:rPr>
              <a:t> </a:t>
            </a:r>
            <a:r>
              <a:rPr lang="en-US" dirty="0" err="1" smtClean="0">
                <a:latin typeface="Calibri" panose="020F0502020204030204" pitchFamily="34" charset="0"/>
              </a:rPr>
              <a:t>phổ</a:t>
            </a:r>
            <a:r>
              <a:rPr lang="en-US" dirty="0" smtClean="0">
                <a:latin typeface="Calibri" panose="020F0502020204030204" pitchFamily="34" charset="0"/>
              </a:rPr>
              <a:t> </a:t>
            </a:r>
            <a:r>
              <a:rPr lang="en-US" dirty="0" err="1" smtClean="0">
                <a:latin typeface="Calibri" panose="020F0502020204030204" pitchFamily="34" charset="0"/>
              </a:rPr>
              <a:t>biến</a:t>
            </a:r>
            <a:r>
              <a:rPr lang="en-US" dirty="0" smtClean="0">
                <a:latin typeface="Calibri" panose="020F0502020204030204" pitchFamily="34" charset="0"/>
              </a:rPr>
              <a:t> </a:t>
            </a:r>
            <a:r>
              <a:rPr lang="en-US" dirty="0" err="1" smtClean="0">
                <a:latin typeface="Calibri" panose="020F0502020204030204" pitchFamily="34" charset="0"/>
              </a:rPr>
              <a:t>rộng</a:t>
            </a:r>
            <a:r>
              <a:rPr lang="en-US" dirty="0" smtClean="0">
                <a:latin typeface="Calibri" panose="020F0502020204030204" pitchFamily="34" charset="0"/>
              </a:rPr>
              <a:t> </a:t>
            </a:r>
            <a:r>
              <a:rPr lang="en-US" dirty="0" err="1" smtClean="0">
                <a:latin typeface="Calibri" panose="020F0502020204030204" pitchFamily="34" charset="0"/>
              </a:rPr>
              <a:t>rãi</a:t>
            </a:r>
            <a:r>
              <a:rPr lang="en-US" dirty="0" smtClean="0">
                <a:latin typeface="Calibri" panose="020F0502020204030204" pitchFamily="34" charset="0"/>
              </a:rPr>
              <a:t> </a:t>
            </a:r>
            <a:r>
              <a:rPr lang="en-US" dirty="0" err="1" smtClean="0">
                <a:latin typeface="Calibri" panose="020F0502020204030204" pitchFamily="34" charset="0"/>
              </a:rPr>
              <a:t>cho</a:t>
            </a:r>
            <a:r>
              <a:rPr lang="en-US" dirty="0" smtClean="0">
                <a:latin typeface="Calibri" panose="020F0502020204030204" pitchFamily="34" charset="0"/>
              </a:rPr>
              <a:t> </a:t>
            </a:r>
            <a:r>
              <a:rPr lang="en-US" dirty="0" err="1" smtClean="0">
                <a:latin typeface="Calibri" panose="020F0502020204030204" pitchFamily="34" charset="0"/>
              </a:rPr>
              <a:t>tất</a:t>
            </a:r>
            <a:r>
              <a:rPr lang="en-US" dirty="0" smtClean="0">
                <a:latin typeface="Calibri" panose="020F0502020204030204" pitchFamily="34" charset="0"/>
              </a:rPr>
              <a:t> </a:t>
            </a:r>
            <a:r>
              <a:rPr lang="en-US" dirty="0" err="1" smtClean="0">
                <a:latin typeface="Calibri" panose="020F0502020204030204" pitchFamily="34" charset="0"/>
              </a:rPr>
              <a:t>cả</a:t>
            </a:r>
            <a:r>
              <a:rPr lang="en-US" dirty="0" smtClean="0">
                <a:latin typeface="Calibri" panose="020F0502020204030204" pitchFamily="34" charset="0"/>
              </a:rPr>
              <a:t> </a:t>
            </a:r>
            <a:r>
              <a:rPr lang="en-US" dirty="0" err="1" smtClean="0">
                <a:latin typeface="Calibri" panose="020F0502020204030204" pitchFamily="34" charset="0"/>
              </a:rPr>
              <a:t>giáo</a:t>
            </a:r>
            <a:r>
              <a:rPr lang="en-US" dirty="0" smtClean="0">
                <a:latin typeface="Calibri" panose="020F0502020204030204" pitchFamily="34" charset="0"/>
              </a:rPr>
              <a:t> </a:t>
            </a:r>
            <a:r>
              <a:rPr lang="en-US" dirty="0" err="1" smtClean="0">
                <a:latin typeface="Calibri" panose="020F0502020204030204" pitchFamily="34" charset="0"/>
              </a:rPr>
              <a:t>viên</a:t>
            </a:r>
            <a:r>
              <a:rPr lang="en-US" dirty="0" smtClean="0">
                <a:latin typeface="Calibri" panose="020F0502020204030204" pitchFamily="34" charset="0"/>
              </a:rPr>
              <a:t> </a:t>
            </a:r>
            <a:r>
              <a:rPr lang="en-US" dirty="0" err="1" smtClean="0">
                <a:latin typeface="Calibri" panose="020F0502020204030204" pitchFamily="34" charset="0"/>
              </a:rPr>
              <a:t>Mầm</a:t>
            </a:r>
            <a:r>
              <a:rPr lang="en-US" dirty="0" smtClean="0">
                <a:latin typeface="Calibri" panose="020F0502020204030204" pitchFamily="34" charset="0"/>
              </a:rPr>
              <a:t> non </a:t>
            </a:r>
            <a:r>
              <a:rPr lang="en-US" dirty="0" err="1" smtClean="0">
                <a:latin typeface="Calibri" panose="020F0502020204030204" pitchFamily="34" charset="0"/>
              </a:rPr>
              <a:t>để</a:t>
            </a:r>
            <a:r>
              <a:rPr lang="en-US" dirty="0" smtClean="0">
                <a:latin typeface="Calibri" panose="020F0502020204030204" pitchFamily="34" charset="0"/>
              </a:rPr>
              <a:t> </a:t>
            </a:r>
            <a:r>
              <a:rPr lang="en-US" dirty="0" err="1" smtClean="0">
                <a:latin typeface="Calibri" panose="020F0502020204030204" pitchFamily="34" charset="0"/>
              </a:rPr>
              <a:t>phát</a:t>
            </a:r>
            <a:r>
              <a:rPr lang="en-US" dirty="0" smtClean="0">
                <a:latin typeface="Calibri" panose="020F0502020204030204" pitchFamily="34" charset="0"/>
              </a:rPr>
              <a:t> </a:t>
            </a:r>
            <a:r>
              <a:rPr lang="en-US" dirty="0" err="1" smtClean="0">
                <a:latin typeface="Calibri" panose="020F0502020204030204" pitchFamily="34" charset="0"/>
              </a:rPr>
              <a:t>hiện</a:t>
            </a:r>
            <a:r>
              <a:rPr lang="en-US" dirty="0" smtClean="0">
                <a:latin typeface="Calibri" panose="020F0502020204030204" pitchFamily="34" charset="0"/>
              </a:rPr>
              <a:t> </a:t>
            </a:r>
            <a:r>
              <a:rPr lang="en-US" dirty="0" err="1" smtClean="0">
                <a:latin typeface="Calibri" panose="020F0502020204030204" pitchFamily="34" charset="0"/>
              </a:rPr>
              <a:t>sớm</a:t>
            </a:r>
            <a:r>
              <a:rPr lang="en-US" dirty="0" smtClean="0">
                <a:latin typeface="Calibri" panose="020F0502020204030204" pitchFamily="34" charset="0"/>
              </a:rPr>
              <a:t> </a:t>
            </a:r>
            <a:r>
              <a:rPr lang="en-US" dirty="0" err="1" smtClean="0">
                <a:latin typeface="Calibri" panose="020F0502020204030204" pitchFamily="34" charset="0"/>
              </a:rPr>
              <a:t>dấu</a:t>
            </a:r>
            <a:r>
              <a:rPr lang="en-US" dirty="0" smtClean="0">
                <a:latin typeface="Calibri" panose="020F0502020204030204" pitchFamily="34" charset="0"/>
              </a:rPr>
              <a:t> </a:t>
            </a:r>
            <a:r>
              <a:rPr lang="en-US" dirty="0" err="1" smtClean="0">
                <a:latin typeface="Calibri" panose="020F0502020204030204" pitchFamily="34" charset="0"/>
              </a:rPr>
              <a:t>hiệu</a:t>
            </a:r>
            <a:r>
              <a:rPr lang="en-US" dirty="0" smtClean="0">
                <a:latin typeface="Calibri" panose="020F0502020204030204" pitchFamily="34" charset="0"/>
              </a:rPr>
              <a:t> </a:t>
            </a:r>
            <a:r>
              <a:rPr lang="en-US" dirty="0" err="1" smtClean="0">
                <a:latin typeface="Calibri" panose="020F0502020204030204" pitchFamily="34" charset="0"/>
              </a:rPr>
              <a:t>rối</a:t>
            </a:r>
            <a:r>
              <a:rPr lang="en-US" dirty="0" smtClean="0">
                <a:latin typeface="Calibri" panose="020F0502020204030204" pitchFamily="34" charset="0"/>
              </a:rPr>
              <a:t> </a:t>
            </a:r>
            <a:r>
              <a:rPr lang="en-US" dirty="0" err="1" smtClean="0">
                <a:latin typeface="Calibri" panose="020F0502020204030204" pitchFamily="34" charset="0"/>
              </a:rPr>
              <a:t>loạn</a:t>
            </a:r>
            <a:r>
              <a:rPr lang="en-US" dirty="0" smtClean="0">
                <a:latin typeface="Calibri" panose="020F0502020204030204" pitchFamily="34" charset="0"/>
              </a:rPr>
              <a:t> </a:t>
            </a:r>
            <a:r>
              <a:rPr lang="en-US" dirty="0" err="1" smtClean="0">
                <a:latin typeface="Calibri" panose="020F0502020204030204" pitchFamily="34" charset="0"/>
              </a:rPr>
              <a:t>phổ</a:t>
            </a:r>
            <a:r>
              <a:rPr lang="en-US" dirty="0" smtClean="0">
                <a:latin typeface="Calibri" panose="020F0502020204030204" pitchFamily="34" charset="0"/>
              </a:rPr>
              <a:t> </a:t>
            </a:r>
            <a:r>
              <a:rPr lang="en-US" dirty="0" err="1" smtClean="0">
                <a:latin typeface="Calibri" panose="020F0502020204030204" pitchFamily="34" charset="0"/>
              </a:rPr>
              <a:t>tự</a:t>
            </a:r>
            <a:r>
              <a:rPr lang="en-US" dirty="0" smtClean="0">
                <a:latin typeface="Calibri" panose="020F0502020204030204" pitchFamily="34" charset="0"/>
              </a:rPr>
              <a:t> </a:t>
            </a:r>
            <a:r>
              <a:rPr lang="en-US" dirty="0" err="1" smtClean="0">
                <a:latin typeface="Calibri" panose="020F0502020204030204" pitchFamily="34" charset="0"/>
              </a:rPr>
              <a:t>kỷ</a:t>
            </a:r>
            <a:r>
              <a:rPr lang="en-US" dirty="0" smtClean="0">
                <a:latin typeface="Calibri" panose="020F0502020204030204" pitchFamily="34" charset="0"/>
              </a:rPr>
              <a:t> ở </a:t>
            </a:r>
            <a:r>
              <a:rPr lang="en-US" dirty="0" err="1" smtClean="0">
                <a:latin typeface="Calibri" panose="020F0502020204030204" pitchFamily="34" charset="0"/>
              </a:rPr>
              <a:t>trẻ</a:t>
            </a:r>
            <a:r>
              <a:rPr lang="en-US" dirty="0" smtClean="0">
                <a:latin typeface="Calibri" panose="020F0502020204030204" pitchFamily="34" charset="0"/>
              </a:rPr>
              <a:t> </a:t>
            </a:r>
            <a:r>
              <a:rPr lang="en-US" dirty="0" err="1" smtClean="0">
                <a:latin typeface="Calibri" panose="020F0502020204030204" pitchFamily="34" charset="0"/>
              </a:rPr>
              <a:t>có</a:t>
            </a:r>
            <a:r>
              <a:rPr lang="en-US" dirty="0" smtClean="0">
                <a:latin typeface="Calibri" panose="020F0502020204030204" pitchFamily="34" charset="0"/>
              </a:rPr>
              <a:t> </a:t>
            </a:r>
            <a:r>
              <a:rPr lang="en-US" dirty="0" err="1" smtClean="0">
                <a:latin typeface="Calibri" panose="020F0502020204030204" pitchFamily="34" charset="0"/>
              </a:rPr>
              <a:t>nguy</a:t>
            </a:r>
            <a:r>
              <a:rPr lang="en-US" dirty="0" smtClean="0">
                <a:latin typeface="Calibri" panose="020F0502020204030204" pitchFamily="34" charset="0"/>
              </a:rPr>
              <a:t> </a:t>
            </a:r>
            <a:r>
              <a:rPr lang="en-US" dirty="0" err="1" smtClean="0">
                <a:latin typeface="Calibri" panose="020F0502020204030204" pitchFamily="34" charset="0"/>
              </a:rPr>
              <a:t>cơ</a:t>
            </a:r>
            <a:r>
              <a:rPr lang="en-US" dirty="0" smtClean="0">
                <a:latin typeface="Calibri" panose="020F0502020204030204" pitchFamily="34" charset="0"/>
              </a:rPr>
              <a:t> </a:t>
            </a:r>
            <a:r>
              <a:rPr lang="en-US" dirty="0" err="1" smtClean="0">
                <a:latin typeface="Calibri" panose="020F0502020204030204" pitchFamily="34" charset="0"/>
              </a:rPr>
              <a:t>và</a:t>
            </a:r>
            <a:r>
              <a:rPr lang="en-US" dirty="0" smtClean="0">
                <a:latin typeface="Calibri" panose="020F0502020204030204" pitchFamily="34" charset="0"/>
              </a:rPr>
              <a:t> </a:t>
            </a:r>
            <a:r>
              <a:rPr lang="en-US" dirty="0" err="1" smtClean="0">
                <a:latin typeface="Calibri" panose="020F0502020204030204" pitchFamily="34" charset="0"/>
              </a:rPr>
              <a:t>trẻ</a:t>
            </a:r>
            <a:r>
              <a:rPr lang="en-US" dirty="0" smtClean="0">
                <a:latin typeface="Calibri" panose="020F0502020204030204" pitchFamily="34" charset="0"/>
              </a:rPr>
              <a:t> ở 18, 24 </a:t>
            </a:r>
            <a:r>
              <a:rPr lang="en-US" dirty="0" err="1" smtClean="0">
                <a:latin typeface="Calibri" panose="020F0502020204030204" pitchFamily="34" charset="0"/>
              </a:rPr>
              <a:t>và</a:t>
            </a:r>
            <a:r>
              <a:rPr lang="en-US" dirty="0" smtClean="0">
                <a:latin typeface="Calibri" panose="020F0502020204030204" pitchFamily="34" charset="0"/>
              </a:rPr>
              <a:t> 30 </a:t>
            </a:r>
            <a:r>
              <a:rPr lang="en-US" dirty="0" err="1" smtClean="0">
                <a:latin typeface="Calibri" panose="020F0502020204030204" pitchFamily="34" charset="0"/>
              </a:rPr>
              <a:t>tháng</a:t>
            </a:r>
            <a:r>
              <a:rPr lang="en-US" dirty="0">
                <a:latin typeface="Calibri" panose="020F0502020204030204" pitchFamily="34" charset="0"/>
              </a:rPr>
              <a:t> </a:t>
            </a:r>
            <a:r>
              <a:rPr lang="en-US" dirty="0" err="1" smtClean="0">
                <a:latin typeface="Calibri" panose="020F0502020204030204" pitchFamily="34" charset="0"/>
              </a:rPr>
              <a:t>định</a:t>
            </a:r>
            <a:r>
              <a:rPr lang="en-US" dirty="0" smtClean="0">
                <a:latin typeface="Calibri" panose="020F0502020204030204" pitchFamily="34" charset="0"/>
              </a:rPr>
              <a:t> </a:t>
            </a:r>
            <a:r>
              <a:rPr lang="en-US" dirty="0" err="1" smtClean="0">
                <a:latin typeface="Calibri" panose="020F0502020204030204" pitchFamily="34" charset="0"/>
              </a:rPr>
              <a:t>kỳ</a:t>
            </a:r>
            <a:r>
              <a:rPr lang="en-US" dirty="0" smtClean="0">
                <a:latin typeface="Calibri" panose="020F0502020204030204" pitchFamily="34" charset="0"/>
              </a:rPr>
              <a:t>.</a:t>
            </a: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0"/>
            <a:ext cx="1524000" cy="13828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2514600" y="337501"/>
            <a:ext cx="6629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chemeClr val="tx2"/>
                </a:solidFill>
                <a:latin typeface="Calibri" panose="020F0502020204030204" pitchFamily="34" charset="0"/>
              </a:rPr>
              <a:t>KẾT LUẬN</a:t>
            </a:r>
            <a:endParaRPr lang="en-US" sz="4000" dirty="0">
              <a:solidFill>
                <a:schemeClr val="tx2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924404201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720390"/>
            <a:ext cx="8153400" cy="4419600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n-US" dirty="0" err="1">
                <a:latin typeface="Calibri" panose="020F0502020204030204" pitchFamily="34" charset="0"/>
              </a:rPr>
              <a:t>Sự</a:t>
            </a:r>
            <a:r>
              <a:rPr lang="en-US" dirty="0">
                <a:latin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</a:rPr>
              <a:t>phối</a:t>
            </a:r>
            <a:r>
              <a:rPr lang="en-US" dirty="0">
                <a:latin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</a:rPr>
              <a:t>hợp</a:t>
            </a:r>
            <a:r>
              <a:rPr lang="en-US" dirty="0">
                <a:latin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</a:rPr>
              <a:t>giữa</a:t>
            </a:r>
            <a:r>
              <a:rPr lang="en-US" dirty="0">
                <a:latin typeface="Calibri" panose="020F0502020204030204" pitchFamily="34" charset="0"/>
              </a:rPr>
              <a:t> </a:t>
            </a:r>
            <a:r>
              <a:rPr lang="en-US" dirty="0" err="1" smtClean="0">
                <a:latin typeface="Calibri" panose="020F0502020204030204" pitchFamily="34" charset="0"/>
              </a:rPr>
              <a:t>nhà</a:t>
            </a:r>
            <a:r>
              <a:rPr lang="en-US" dirty="0" smtClean="0">
                <a:latin typeface="Calibri" panose="020F0502020204030204" pitchFamily="34" charset="0"/>
              </a:rPr>
              <a:t> </a:t>
            </a:r>
            <a:r>
              <a:rPr lang="en-US" dirty="0" err="1" smtClean="0">
                <a:latin typeface="Calibri" panose="020F0502020204030204" pitchFamily="34" charset="0"/>
              </a:rPr>
              <a:t>trường</a:t>
            </a:r>
            <a:r>
              <a:rPr lang="en-US" dirty="0" smtClean="0">
                <a:latin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</a:rPr>
              <a:t>và</a:t>
            </a:r>
            <a:r>
              <a:rPr lang="en-US" dirty="0">
                <a:latin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</a:rPr>
              <a:t>nhân</a:t>
            </a:r>
            <a:r>
              <a:rPr lang="en-US" dirty="0">
                <a:latin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</a:rPr>
              <a:t>viên</a:t>
            </a:r>
            <a:r>
              <a:rPr lang="en-US" dirty="0">
                <a:latin typeface="Calibri" panose="020F0502020204030204" pitchFamily="34" charset="0"/>
              </a:rPr>
              <a:t> y </a:t>
            </a:r>
            <a:r>
              <a:rPr lang="en-US" dirty="0" err="1">
                <a:latin typeface="Calibri" panose="020F0502020204030204" pitchFamily="34" charset="0"/>
              </a:rPr>
              <a:t>tế</a:t>
            </a:r>
            <a:r>
              <a:rPr lang="en-US" dirty="0">
                <a:latin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</a:rPr>
              <a:t>sẽ</a:t>
            </a:r>
            <a:r>
              <a:rPr lang="en-US" dirty="0">
                <a:latin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</a:rPr>
              <a:t>giúp</a:t>
            </a:r>
            <a:r>
              <a:rPr lang="en-US" dirty="0">
                <a:latin typeface="Calibri" panose="020F0502020204030204" pitchFamily="34" charset="0"/>
              </a:rPr>
              <a:t> cha </a:t>
            </a:r>
            <a:r>
              <a:rPr lang="en-US" dirty="0" err="1">
                <a:latin typeface="Calibri" panose="020F0502020204030204" pitchFamily="34" charset="0"/>
              </a:rPr>
              <a:t>mẹ</a:t>
            </a:r>
            <a:r>
              <a:rPr lang="en-US" dirty="0">
                <a:latin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</a:rPr>
              <a:t>hiểu</a:t>
            </a:r>
            <a:r>
              <a:rPr lang="en-US" dirty="0">
                <a:latin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</a:rPr>
              <a:t>hơn</a:t>
            </a:r>
            <a:r>
              <a:rPr lang="en-US" dirty="0">
                <a:latin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</a:rPr>
              <a:t>về</a:t>
            </a:r>
            <a:r>
              <a:rPr lang="en-US" dirty="0">
                <a:latin typeface="Calibri" panose="020F0502020204030204" pitchFamily="34" charset="0"/>
              </a:rPr>
              <a:t> ý </a:t>
            </a:r>
            <a:r>
              <a:rPr lang="en-US" dirty="0" err="1">
                <a:latin typeface="Calibri" panose="020F0502020204030204" pitchFamily="34" charset="0"/>
              </a:rPr>
              <a:t>nghĩa</a:t>
            </a:r>
            <a:r>
              <a:rPr lang="en-US" dirty="0">
                <a:latin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</a:rPr>
              <a:t>của</a:t>
            </a:r>
            <a:r>
              <a:rPr lang="en-US" dirty="0">
                <a:latin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</a:rPr>
              <a:t>việc</a:t>
            </a:r>
            <a:r>
              <a:rPr lang="en-US" dirty="0">
                <a:latin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</a:rPr>
              <a:t>tầm</a:t>
            </a:r>
            <a:r>
              <a:rPr lang="en-US" dirty="0">
                <a:latin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</a:rPr>
              <a:t>soát</a:t>
            </a:r>
            <a:r>
              <a:rPr lang="en-US" dirty="0">
                <a:latin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</a:rPr>
              <a:t>sử</a:t>
            </a:r>
            <a:r>
              <a:rPr lang="en-US" dirty="0">
                <a:latin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</a:rPr>
              <a:t>dụng</a:t>
            </a:r>
            <a:r>
              <a:rPr lang="en-US" dirty="0">
                <a:latin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</a:rPr>
              <a:t>bảng</a:t>
            </a:r>
            <a:r>
              <a:rPr lang="en-US" dirty="0">
                <a:latin typeface="Calibri" panose="020F0502020204030204" pitchFamily="34" charset="0"/>
              </a:rPr>
              <a:t> </a:t>
            </a:r>
            <a:r>
              <a:rPr lang="en-US" b="1" dirty="0">
                <a:latin typeface="Calibri" panose="020F0502020204030204" pitchFamily="34" charset="0"/>
              </a:rPr>
              <a:t>M CHAT</a:t>
            </a:r>
            <a:r>
              <a:rPr lang="en-US" dirty="0">
                <a:latin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</a:rPr>
              <a:t>dễ</a:t>
            </a:r>
            <a:r>
              <a:rPr lang="en-US" dirty="0">
                <a:latin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</a:rPr>
              <a:t>dàng</a:t>
            </a:r>
            <a:r>
              <a:rPr lang="en-US" dirty="0">
                <a:latin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</a:rPr>
              <a:t>và</a:t>
            </a:r>
            <a:r>
              <a:rPr lang="en-US" dirty="0">
                <a:latin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</a:rPr>
              <a:t>chính</a:t>
            </a:r>
            <a:r>
              <a:rPr lang="en-US" dirty="0">
                <a:latin typeface="Calibri" panose="020F0502020204030204" pitchFamily="34" charset="0"/>
              </a:rPr>
              <a:t> </a:t>
            </a:r>
            <a:r>
              <a:rPr lang="en-US" dirty="0" err="1" smtClean="0">
                <a:latin typeface="Calibri" panose="020F0502020204030204" pitchFamily="34" charset="0"/>
              </a:rPr>
              <a:t>xác</a:t>
            </a:r>
            <a:r>
              <a:rPr lang="en-US" dirty="0" smtClean="0">
                <a:latin typeface="Calibri" panose="020F0502020204030204" pitchFamily="34" charset="0"/>
              </a:rPr>
              <a:t>.</a:t>
            </a:r>
          </a:p>
          <a:p>
            <a:pPr marL="82296" indent="0" algn="just">
              <a:buNone/>
            </a:pPr>
            <a:r>
              <a:rPr lang="en-US" dirty="0" smtClean="0">
                <a:latin typeface="Calibri" panose="020F0502020204030204" pitchFamily="34" charset="0"/>
              </a:rPr>
              <a:t> </a:t>
            </a:r>
          </a:p>
          <a:p>
            <a:pPr algn="just"/>
            <a:r>
              <a:rPr lang="en-US" dirty="0" err="1" smtClean="0">
                <a:latin typeface="Calibri" panose="020F0502020204030204" pitchFamily="34" charset="0"/>
              </a:rPr>
              <a:t>Sự</a:t>
            </a:r>
            <a:r>
              <a:rPr lang="en-US" dirty="0" smtClean="0">
                <a:latin typeface="Calibri" panose="020F0502020204030204" pitchFamily="34" charset="0"/>
              </a:rPr>
              <a:t> </a:t>
            </a:r>
            <a:r>
              <a:rPr lang="en-US" dirty="0" err="1" smtClean="0">
                <a:latin typeface="Calibri" panose="020F0502020204030204" pitchFamily="34" charset="0"/>
              </a:rPr>
              <a:t>phối</a:t>
            </a:r>
            <a:r>
              <a:rPr lang="en-US" dirty="0" smtClean="0">
                <a:latin typeface="Calibri" panose="020F0502020204030204" pitchFamily="34" charset="0"/>
              </a:rPr>
              <a:t> </a:t>
            </a:r>
            <a:r>
              <a:rPr lang="en-US" dirty="0" err="1" smtClean="0">
                <a:latin typeface="Calibri" panose="020F0502020204030204" pitchFamily="34" charset="0"/>
              </a:rPr>
              <a:t>hợp</a:t>
            </a:r>
            <a:r>
              <a:rPr lang="en-US" dirty="0" smtClean="0">
                <a:latin typeface="Calibri" panose="020F0502020204030204" pitchFamily="34" charset="0"/>
              </a:rPr>
              <a:t> </a:t>
            </a:r>
            <a:r>
              <a:rPr lang="en-US" dirty="0" err="1" smtClean="0">
                <a:latin typeface="Calibri" panose="020F0502020204030204" pitchFamily="34" charset="0"/>
              </a:rPr>
              <a:t>giữa</a:t>
            </a:r>
            <a:r>
              <a:rPr lang="en-US" dirty="0" smtClean="0">
                <a:latin typeface="Calibri" panose="020F0502020204030204" pitchFamily="34" charset="0"/>
              </a:rPr>
              <a:t> </a:t>
            </a:r>
            <a:r>
              <a:rPr lang="en-US" dirty="0" err="1" smtClean="0">
                <a:latin typeface="Calibri" panose="020F0502020204030204" pitchFamily="34" charset="0"/>
              </a:rPr>
              <a:t>nhà</a:t>
            </a:r>
            <a:r>
              <a:rPr lang="en-US" dirty="0" smtClean="0">
                <a:latin typeface="Calibri" panose="020F0502020204030204" pitchFamily="34" charset="0"/>
              </a:rPr>
              <a:t> </a:t>
            </a:r>
            <a:r>
              <a:rPr lang="en-US" dirty="0" err="1" smtClean="0">
                <a:latin typeface="Calibri" panose="020F0502020204030204" pitchFamily="34" charset="0"/>
              </a:rPr>
              <a:t>trường</a:t>
            </a:r>
            <a:r>
              <a:rPr lang="en-US" dirty="0" smtClean="0">
                <a:latin typeface="Calibri" panose="020F0502020204030204" pitchFamily="34" charset="0"/>
              </a:rPr>
              <a:t> </a:t>
            </a:r>
            <a:r>
              <a:rPr lang="en-US" dirty="0" err="1" smtClean="0">
                <a:latin typeface="Calibri" panose="020F0502020204030204" pitchFamily="34" charset="0"/>
              </a:rPr>
              <a:t>và</a:t>
            </a:r>
            <a:r>
              <a:rPr lang="en-US" dirty="0" smtClean="0">
                <a:latin typeface="Calibri" panose="020F0502020204030204" pitchFamily="34" charset="0"/>
              </a:rPr>
              <a:t> </a:t>
            </a:r>
            <a:r>
              <a:rPr lang="en-US" dirty="0" err="1" smtClean="0">
                <a:latin typeface="Calibri" panose="020F0502020204030204" pitchFamily="34" charset="0"/>
              </a:rPr>
              <a:t>giáo</a:t>
            </a:r>
            <a:r>
              <a:rPr lang="en-US" dirty="0" smtClean="0">
                <a:latin typeface="Calibri" panose="020F0502020204030204" pitchFamily="34" charset="0"/>
              </a:rPr>
              <a:t> </a:t>
            </a:r>
            <a:r>
              <a:rPr lang="en-US" dirty="0" err="1" smtClean="0">
                <a:latin typeface="Calibri" panose="020F0502020204030204" pitchFamily="34" charset="0"/>
              </a:rPr>
              <a:t>viên</a:t>
            </a:r>
            <a:r>
              <a:rPr lang="en-US" dirty="0" smtClean="0">
                <a:latin typeface="Calibri" panose="020F0502020204030204" pitchFamily="34" charset="0"/>
              </a:rPr>
              <a:t> </a:t>
            </a:r>
            <a:r>
              <a:rPr lang="en-US" dirty="0" err="1" smtClean="0">
                <a:latin typeface="Calibri" panose="020F0502020204030204" pitchFamily="34" charset="0"/>
              </a:rPr>
              <a:t>đem</a:t>
            </a:r>
            <a:r>
              <a:rPr lang="en-US" dirty="0" smtClean="0">
                <a:latin typeface="Calibri" panose="020F0502020204030204" pitchFamily="34" charset="0"/>
              </a:rPr>
              <a:t> </a:t>
            </a:r>
            <a:r>
              <a:rPr lang="en-US" dirty="0" err="1" smtClean="0">
                <a:latin typeface="Calibri" panose="020F0502020204030204" pitchFamily="34" charset="0"/>
              </a:rPr>
              <a:t>lại</a:t>
            </a:r>
            <a:r>
              <a:rPr lang="en-US" dirty="0" smtClean="0">
                <a:latin typeface="Calibri" panose="020F0502020204030204" pitchFamily="34" charset="0"/>
              </a:rPr>
              <a:t> </a:t>
            </a:r>
            <a:r>
              <a:rPr lang="en-US" dirty="0" err="1" smtClean="0">
                <a:latin typeface="Calibri" panose="020F0502020204030204" pitchFamily="34" charset="0"/>
              </a:rPr>
              <a:t>khích</a:t>
            </a:r>
            <a:r>
              <a:rPr lang="en-US" dirty="0" smtClean="0">
                <a:latin typeface="Calibri" panose="020F0502020204030204" pitchFamily="34" charset="0"/>
              </a:rPr>
              <a:t> </a:t>
            </a:r>
            <a:r>
              <a:rPr lang="en-US" dirty="0" err="1" smtClean="0">
                <a:latin typeface="Calibri" panose="020F0502020204030204" pitchFamily="34" charset="0"/>
              </a:rPr>
              <a:t>lệ</a:t>
            </a:r>
            <a:r>
              <a:rPr lang="en-US" dirty="0" smtClean="0">
                <a:latin typeface="Calibri" panose="020F0502020204030204" pitchFamily="34" charset="0"/>
              </a:rPr>
              <a:t> </a:t>
            </a:r>
            <a:r>
              <a:rPr lang="en-US" dirty="0" err="1" smtClean="0">
                <a:latin typeface="Calibri" panose="020F0502020204030204" pitchFamily="34" charset="0"/>
              </a:rPr>
              <a:t>tích</a:t>
            </a:r>
            <a:r>
              <a:rPr lang="en-US" dirty="0" smtClean="0">
                <a:latin typeface="Calibri" panose="020F0502020204030204" pitchFamily="34" charset="0"/>
              </a:rPr>
              <a:t> </a:t>
            </a:r>
            <a:r>
              <a:rPr lang="en-US" dirty="0" err="1" smtClean="0">
                <a:latin typeface="Calibri" panose="020F0502020204030204" pitchFamily="34" charset="0"/>
              </a:rPr>
              <a:t>cực</a:t>
            </a:r>
            <a:r>
              <a:rPr lang="en-US" dirty="0" smtClean="0">
                <a:latin typeface="Calibri" panose="020F0502020204030204" pitchFamily="34" charset="0"/>
              </a:rPr>
              <a:t> </a:t>
            </a:r>
            <a:r>
              <a:rPr lang="en-US" dirty="0" err="1" smtClean="0">
                <a:latin typeface="Calibri" panose="020F0502020204030204" pitchFamily="34" charset="0"/>
              </a:rPr>
              <a:t>cho</a:t>
            </a:r>
            <a:r>
              <a:rPr lang="en-US" dirty="0" smtClean="0">
                <a:latin typeface="Calibri" panose="020F0502020204030204" pitchFamily="34" charset="0"/>
              </a:rPr>
              <a:t> </a:t>
            </a:r>
            <a:r>
              <a:rPr lang="en-US" dirty="0" err="1" smtClean="0">
                <a:latin typeface="Calibri" panose="020F0502020204030204" pitchFamily="34" charset="0"/>
              </a:rPr>
              <a:t>gia</a:t>
            </a:r>
            <a:r>
              <a:rPr lang="en-US" dirty="0" smtClean="0">
                <a:latin typeface="Calibri" panose="020F0502020204030204" pitchFamily="34" charset="0"/>
              </a:rPr>
              <a:t> </a:t>
            </a:r>
            <a:r>
              <a:rPr lang="en-US" dirty="0" err="1" smtClean="0">
                <a:latin typeface="Calibri" panose="020F0502020204030204" pitchFamily="34" charset="0"/>
              </a:rPr>
              <a:t>đình</a:t>
            </a:r>
            <a:r>
              <a:rPr lang="en-US" dirty="0" smtClean="0">
                <a:latin typeface="Calibri" panose="020F0502020204030204" pitchFamily="34" charset="0"/>
              </a:rPr>
              <a:t> </a:t>
            </a:r>
            <a:r>
              <a:rPr lang="en-US" dirty="0" err="1" smtClean="0">
                <a:latin typeface="Calibri" panose="020F0502020204030204" pitchFamily="34" charset="0"/>
              </a:rPr>
              <a:t>để</a:t>
            </a:r>
            <a:r>
              <a:rPr lang="en-US" dirty="0" smtClean="0">
                <a:latin typeface="Calibri" panose="020F0502020204030204" pitchFamily="34" charset="0"/>
              </a:rPr>
              <a:t> </a:t>
            </a:r>
            <a:r>
              <a:rPr lang="en-US" dirty="0" err="1" smtClean="0">
                <a:latin typeface="Calibri" panose="020F0502020204030204" pitchFamily="34" charset="0"/>
              </a:rPr>
              <a:t>giúp</a:t>
            </a:r>
            <a:r>
              <a:rPr lang="en-US" dirty="0" smtClean="0">
                <a:latin typeface="Calibri" panose="020F0502020204030204" pitchFamily="34" charset="0"/>
              </a:rPr>
              <a:t> cha </a:t>
            </a:r>
            <a:r>
              <a:rPr lang="en-US" dirty="0" err="1" smtClean="0">
                <a:latin typeface="Calibri" panose="020F0502020204030204" pitchFamily="34" charset="0"/>
              </a:rPr>
              <a:t>mẹ</a:t>
            </a:r>
            <a:r>
              <a:rPr lang="en-US" dirty="0" smtClean="0">
                <a:latin typeface="Calibri" panose="020F0502020204030204" pitchFamily="34" charset="0"/>
              </a:rPr>
              <a:t> </a:t>
            </a:r>
            <a:r>
              <a:rPr lang="en-US" dirty="0" err="1" smtClean="0">
                <a:latin typeface="Calibri" panose="020F0502020204030204" pitchFamily="34" charset="0"/>
              </a:rPr>
              <a:t>tích</a:t>
            </a:r>
            <a:r>
              <a:rPr lang="en-US" dirty="0" smtClean="0">
                <a:latin typeface="Calibri" panose="020F0502020204030204" pitchFamily="34" charset="0"/>
              </a:rPr>
              <a:t> </a:t>
            </a:r>
            <a:r>
              <a:rPr lang="en-US" dirty="0" err="1" smtClean="0">
                <a:latin typeface="Calibri" panose="020F0502020204030204" pitchFamily="34" charset="0"/>
              </a:rPr>
              <a:t>cực</a:t>
            </a:r>
            <a:r>
              <a:rPr lang="en-US" dirty="0" smtClean="0">
                <a:latin typeface="Calibri" panose="020F0502020204030204" pitchFamily="34" charset="0"/>
              </a:rPr>
              <a:t> </a:t>
            </a:r>
            <a:r>
              <a:rPr lang="en-US" dirty="0" err="1" smtClean="0">
                <a:latin typeface="Calibri" panose="020F0502020204030204" pitchFamily="34" charset="0"/>
              </a:rPr>
              <a:t>phối</a:t>
            </a:r>
            <a:r>
              <a:rPr lang="en-US" dirty="0" smtClean="0">
                <a:latin typeface="Calibri" panose="020F0502020204030204" pitchFamily="34" charset="0"/>
              </a:rPr>
              <a:t> </a:t>
            </a:r>
            <a:r>
              <a:rPr lang="en-US" dirty="0" err="1" smtClean="0">
                <a:latin typeface="Calibri" panose="020F0502020204030204" pitchFamily="34" charset="0"/>
              </a:rPr>
              <a:t>hợp</a:t>
            </a:r>
            <a:r>
              <a:rPr lang="en-US" dirty="0" smtClean="0">
                <a:latin typeface="Calibri" panose="020F0502020204030204" pitchFamily="34" charset="0"/>
              </a:rPr>
              <a:t> </a:t>
            </a:r>
            <a:r>
              <a:rPr lang="en-US" dirty="0" err="1" smtClean="0">
                <a:latin typeface="Calibri" panose="020F0502020204030204" pitchFamily="34" charset="0"/>
              </a:rPr>
              <a:t>với</a:t>
            </a:r>
            <a:r>
              <a:rPr lang="en-US" dirty="0" smtClean="0">
                <a:latin typeface="Calibri" panose="020F0502020204030204" pitchFamily="34" charset="0"/>
              </a:rPr>
              <a:t> </a:t>
            </a:r>
            <a:r>
              <a:rPr lang="en-US" dirty="0" err="1" smtClean="0">
                <a:latin typeface="Calibri" panose="020F0502020204030204" pitchFamily="34" charset="0"/>
              </a:rPr>
              <a:t>giáo</a:t>
            </a:r>
            <a:r>
              <a:rPr lang="en-US" dirty="0" smtClean="0">
                <a:latin typeface="Calibri" panose="020F0502020204030204" pitchFamily="34" charset="0"/>
              </a:rPr>
              <a:t> </a:t>
            </a:r>
            <a:r>
              <a:rPr lang="en-US" dirty="0" err="1" smtClean="0">
                <a:latin typeface="Calibri" panose="020F0502020204030204" pitchFamily="34" charset="0"/>
              </a:rPr>
              <a:t>viên</a:t>
            </a:r>
            <a:r>
              <a:rPr lang="en-US" dirty="0" smtClean="0">
                <a:latin typeface="Calibri" panose="020F0502020204030204" pitchFamily="34" charset="0"/>
              </a:rPr>
              <a:t> </a:t>
            </a:r>
            <a:r>
              <a:rPr lang="en-US" dirty="0" err="1" smtClean="0">
                <a:latin typeface="Calibri" panose="020F0502020204030204" pitchFamily="34" charset="0"/>
              </a:rPr>
              <a:t>áp</a:t>
            </a:r>
            <a:r>
              <a:rPr lang="en-US" dirty="0" smtClean="0">
                <a:latin typeface="Calibri" panose="020F0502020204030204" pitchFamily="34" charset="0"/>
              </a:rPr>
              <a:t> </a:t>
            </a:r>
            <a:r>
              <a:rPr lang="en-US" dirty="0" err="1" smtClean="0">
                <a:latin typeface="Calibri" panose="020F0502020204030204" pitchFamily="34" charset="0"/>
              </a:rPr>
              <a:t>dụng</a:t>
            </a:r>
            <a:r>
              <a:rPr lang="en-US" dirty="0" smtClean="0">
                <a:latin typeface="Calibri" panose="020F0502020204030204" pitchFamily="34" charset="0"/>
              </a:rPr>
              <a:t> </a:t>
            </a:r>
            <a:r>
              <a:rPr lang="en-US" dirty="0" err="1" smtClean="0">
                <a:latin typeface="Calibri" panose="020F0502020204030204" pitchFamily="34" charset="0"/>
              </a:rPr>
              <a:t>bảng</a:t>
            </a:r>
            <a:r>
              <a:rPr lang="en-US" dirty="0" smtClean="0">
                <a:latin typeface="Calibri" panose="020F0502020204030204" pitchFamily="34" charset="0"/>
              </a:rPr>
              <a:t> </a:t>
            </a:r>
            <a:r>
              <a:rPr lang="en-US" dirty="0" err="1" smtClean="0">
                <a:latin typeface="Calibri" panose="020F0502020204030204" pitchFamily="34" charset="0"/>
              </a:rPr>
              <a:t>tầm</a:t>
            </a:r>
            <a:r>
              <a:rPr lang="en-US" dirty="0" smtClean="0">
                <a:latin typeface="Calibri" panose="020F0502020204030204" pitchFamily="34" charset="0"/>
              </a:rPr>
              <a:t> </a:t>
            </a:r>
            <a:r>
              <a:rPr lang="en-US" dirty="0" err="1" smtClean="0">
                <a:latin typeface="Calibri" panose="020F0502020204030204" pitchFamily="34" charset="0"/>
              </a:rPr>
              <a:t>soát</a:t>
            </a:r>
            <a:r>
              <a:rPr lang="en-US" dirty="0" smtClean="0">
                <a:latin typeface="Calibri" panose="020F0502020204030204" pitchFamily="34" charset="0"/>
              </a:rPr>
              <a:t> </a:t>
            </a:r>
            <a:r>
              <a:rPr lang="en-US" b="1" dirty="0" smtClean="0">
                <a:latin typeface="Calibri" panose="020F0502020204030204" pitchFamily="34" charset="0"/>
              </a:rPr>
              <a:t>M CHAT </a:t>
            </a:r>
            <a:r>
              <a:rPr lang="en-US" dirty="0" err="1" smtClean="0">
                <a:latin typeface="Calibri" panose="020F0502020204030204" pitchFamily="34" charset="0"/>
              </a:rPr>
              <a:t>để</a:t>
            </a:r>
            <a:r>
              <a:rPr lang="en-US" dirty="0" smtClean="0">
                <a:latin typeface="Calibri" panose="020F0502020204030204" pitchFamily="34" charset="0"/>
              </a:rPr>
              <a:t> </a:t>
            </a:r>
            <a:r>
              <a:rPr lang="en-US" dirty="0" err="1" smtClean="0">
                <a:latin typeface="Calibri" panose="020F0502020204030204" pitchFamily="34" charset="0"/>
              </a:rPr>
              <a:t>phát</a:t>
            </a:r>
            <a:r>
              <a:rPr lang="en-US" dirty="0" smtClean="0">
                <a:latin typeface="Calibri" panose="020F0502020204030204" pitchFamily="34" charset="0"/>
              </a:rPr>
              <a:t> </a:t>
            </a:r>
            <a:r>
              <a:rPr lang="en-US" dirty="0" err="1" smtClean="0">
                <a:latin typeface="Calibri" panose="020F0502020204030204" pitchFamily="34" charset="0"/>
              </a:rPr>
              <a:t>hiện</a:t>
            </a:r>
            <a:r>
              <a:rPr lang="en-US" dirty="0" smtClean="0">
                <a:latin typeface="Calibri" panose="020F0502020204030204" pitchFamily="34" charset="0"/>
              </a:rPr>
              <a:t> </a:t>
            </a:r>
            <a:r>
              <a:rPr lang="en-US" dirty="0" err="1" smtClean="0">
                <a:latin typeface="Calibri" panose="020F0502020204030204" pitchFamily="34" charset="0"/>
              </a:rPr>
              <a:t>sớm</a:t>
            </a:r>
            <a:r>
              <a:rPr lang="en-US" dirty="0" smtClean="0">
                <a:latin typeface="Calibri" panose="020F0502020204030204" pitchFamily="34" charset="0"/>
              </a:rPr>
              <a:t> </a:t>
            </a:r>
            <a:r>
              <a:rPr lang="en-US" dirty="0" err="1" smtClean="0">
                <a:latin typeface="Calibri" panose="020F0502020204030204" pitchFamily="34" charset="0"/>
              </a:rPr>
              <a:t>và</a:t>
            </a:r>
            <a:r>
              <a:rPr lang="en-US" dirty="0" smtClean="0">
                <a:latin typeface="Calibri" panose="020F0502020204030204" pitchFamily="34" charset="0"/>
              </a:rPr>
              <a:t> can </a:t>
            </a:r>
            <a:r>
              <a:rPr lang="en-US" dirty="0" err="1" smtClean="0">
                <a:latin typeface="Calibri" panose="020F0502020204030204" pitchFamily="34" charset="0"/>
              </a:rPr>
              <a:t>thiệp</a:t>
            </a:r>
            <a:r>
              <a:rPr lang="en-US" dirty="0" smtClean="0">
                <a:latin typeface="Calibri" panose="020F0502020204030204" pitchFamily="34" charset="0"/>
              </a:rPr>
              <a:t> </a:t>
            </a:r>
            <a:r>
              <a:rPr lang="en-US" dirty="0" err="1" smtClean="0">
                <a:latin typeface="Calibri" panose="020F0502020204030204" pitchFamily="34" charset="0"/>
              </a:rPr>
              <a:t>sớm</a:t>
            </a:r>
            <a:r>
              <a:rPr lang="en-US" dirty="0" smtClean="0">
                <a:latin typeface="Calibri" panose="020F0502020204030204" pitchFamily="34" charset="0"/>
              </a:rPr>
              <a:t>, </a:t>
            </a:r>
            <a:r>
              <a:rPr lang="en-US" dirty="0" err="1" smtClean="0">
                <a:latin typeface="Calibri" panose="020F0502020204030204" pitchFamily="34" charset="0"/>
              </a:rPr>
              <a:t>đem</a:t>
            </a:r>
            <a:r>
              <a:rPr lang="en-US" dirty="0" smtClean="0">
                <a:latin typeface="Calibri" panose="020F0502020204030204" pitchFamily="34" charset="0"/>
              </a:rPr>
              <a:t> </a:t>
            </a:r>
            <a:r>
              <a:rPr lang="en-US" dirty="0" err="1" smtClean="0">
                <a:latin typeface="Calibri" panose="020F0502020204030204" pitchFamily="34" charset="0"/>
              </a:rPr>
              <a:t>lại</a:t>
            </a:r>
            <a:r>
              <a:rPr lang="en-US" dirty="0" smtClean="0">
                <a:latin typeface="Calibri" panose="020F0502020204030204" pitchFamily="34" charset="0"/>
              </a:rPr>
              <a:t> </a:t>
            </a:r>
            <a:r>
              <a:rPr lang="en-US" dirty="0" err="1" smtClean="0">
                <a:latin typeface="Calibri" panose="020F0502020204030204" pitchFamily="34" charset="0"/>
              </a:rPr>
              <a:t>hiệu</a:t>
            </a:r>
            <a:r>
              <a:rPr lang="en-US" dirty="0" smtClean="0">
                <a:latin typeface="Calibri" panose="020F0502020204030204" pitchFamily="34" charset="0"/>
              </a:rPr>
              <a:t> </a:t>
            </a:r>
            <a:r>
              <a:rPr lang="en-US" dirty="0" err="1" smtClean="0">
                <a:latin typeface="Calibri" panose="020F0502020204030204" pitchFamily="34" charset="0"/>
              </a:rPr>
              <a:t>quả</a:t>
            </a:r>
            <a:r>
              <a:rPr lang="en-US" dirty="0" smtClean="0">
                <a:latin typeface="Calibri" panose="020F0502020204030204" pitchFamily="34" charset="0"/>
              </a:rPr>
              <a:t> can </a:t>
            </a:r>
            <a:r>
              <a:rPr lang="en-US" dirty="0" err="1" smtClean="0">
                <a:latin typeface="Calibri" panose="020F0502020204030204" pitchFamily="34" charset="0"/>
              </a:rPr>
              <a:t>thiệp</a:t>
            </a:r>
            <a:r>
              <a:rPr lang="en-US" dirty="0" smtClean="0">
                <a:latin typeface="Calibri" panose="020F0502020204030204" pitchFamily="34" charset="0"/>
              </a:rPr>
              <a:t> </a:t>
            </a:r>
            <a:r>
              <a:rPr lang="en-US" dirty="0" err="1" smtClean="0">
                <a:latin typeface="Calibri" panose="020F0502020204030204" pitchFamily="34" charset="0"/>
              </a:rPr>
              <a:t>trong</a:t>
            </a:r>
            <a:r>
              <a:rPr lang="en-US" dirty="0" smtClean="0">
                <a:latin typeface="Calibri" panose="020F0502020204030204" pitchFamily="34" charset="0"/>
              </a:rPr>
              <a:t> </a:t>
            </a:r>
            <a:r>
              <a:rPr lang="en-US" dirty="0" err="1" smtClean="0">
                <a:latin typeface="Calibri" panose="020F0502020204030204" pitchFamily="34" charset="0"/>
              </a:rPr>
              <a:t>giai</a:t>
            </a:r>
            <a:r>
              <a:rPr lang="en-US" dirty="0" smtClean="0">
                <a:latin typeface="Calibri" panose="020F0502020204030204" pitchFamily="34" charset="0"/>
              </a:rPr>
              <a:t> </a:t>
            </a:r>
            <a:r>
              <a:rPr lang="en-US" dirty="0" err="1" smtClean="0">
                <a:latin typeface="Calibri" panose="020F0502020204030204" pitchFamily="34" charset="0"/>
              </a:rPr>
              <a:t>đoạn</a:t>
            </a:r>
            <a:r>
              <a:rPr lang="en-US" dirty="0" smtClean="0">
                <a:latin typeface="Calibri" panose="020F0502020204030204" pitchFamily="34" charset="0"/>
              </a:rPr>
              <a:t> </a:t>
            </a:r>
            <a:r>
              <a:rPr lang="en-US" dirty="0" err="1" smtClean="0">
                <a:latin typeface="Calibri" panose="020F0502020204030204" pitchFamily="34" charset="0"/>
              </a:rPr>
              <a:t>vàng</a:t>
            </a:r>
            <a:r>
              <a:rPr lang="en-US" dirty="0" smtClean="0">
                <a:latin typeface="Calibri" panose="020F0502020204030204" pitchFamily="34" charset="0"/>
              </a:rPr>
              <a:t> </a:t>
            </a:r>
            <a:r>
              <a:rPr lang="en-US" dirty="0" err="1" smtClean="0">
                <a:latin typeface="Calibri" panose="020F0502020204030204" pitchFamily="34" charset="0"/>
              </a:rPr>
              <a:t>của</a:t>
            </a:r>
            <a:r>
              <a:rPr lang="en-US" dirty="0" smtClean="0">
                <a:latin typeface="Calibri" panose="020F0502020204030204" pitchFamily="34" charset="0"/>
              </a:rPr>
              <a:t> </a:t>
            </a:r>
            <a:r>
              <a:rPr lang="en-US" dirty="0" err="1" smtClean="0">
                <a:latin typeface="Calibri" panose="020F0502020204030204" pitchFamily="34" charset="0"/>
              </a:rPr>
              <a:t>sự</a:t>
            </a:r>
            <a:r>
              <a:rPr lang="en-US" dirty="0" smtClean="0">
                <a:latin typeface="Calibri" panose="020F0502020204030204" pitchFamily="34" charset="0"/>
              </a:rPr>
              <a:t> </a:t>
            </a:r>
            <a:r>
              <a:rPr lang="en-US" dirty="0" err="1" smtClean="0">
                <a:latin typeface="Calibri" panose="020F0502020204030204" pitchFamily="34" charset="0"/>
              </a:rPr>
              <a:t>phát</a:t>
            </a:r>
            <a:r>
              <a:rPr lang="en-US" dirty="0" smtClean="0">
                <a:latin typeface="Calibri" panose="020F0502020204030204" pitchFamily="34" charset="0"/>
              </a:rPr>
              <a:t> </a:t>
            </a:r>
            <a:r>
              <a:rPr lang="en-US" dirty="0" err="1" smtClean="0">
                <a:latin typeface="Calibri" panose="020F0502020204030204" pitchFamily="34" charset="0"/>
              </a:rPr>
              <a:t>triển</a:t>
            </a:r>
            <a:r>
              <a:rPr lang="en-US" dirty="0" smtClean="0">
                <a:latin typeface="Calibri" panose="020F0502020204030204" pitchFamily="34" charset="0"/>
              </a:rPr>
              <a:t> </a:t>
            </a:r>
            <a:r>
              <a:rPr lang="en-US" dirty="0" err="1" smtClean="0">
                <a:latin typeface="Calibri" panose="020F0502020204030204" pitchFamily="34" charset="0"/>
              </a:rPr>
              <a:t>não</a:t>
            </a:r>
            <a:r>
              <a:rPr lang="en-US" dirty="0">
                <a:latin typeface="Calibri" panose="020F0502020204030204" pitchFamily="34" charset="0"/>
              </a:rPr>
              <a:t> </a:t>
            </a:r>
            <a:r>
              <a:rPr lang="en-US" dirty="0" err="1" smtClean="0">
                <a:latin typeface="Calibri" panose="020F0502020204030204" pitchFamily="34" charset="0"/>
              </a:rPr>
              <a:t>của</a:t>
            </a:r>
            <a:r>
              <a:rPr lang="en-US" dirty="0" smtClean="0">
                <a:latin typeface="Calibri" panose="020F0502020204030204" pitchFamily="34" charset="0"/>
              </a:rPr>
              <a:t> </a:t>
            </a:r>
            <a:r>
              <a:rPr lang="en-US" dirty="0" err="1" smtClean="0">
                <a:latin typeface="Calibri" panose="020F0502020204030204" pitchFamily="34" charset="0"/>
              </a:rPr>
              <a:t>trẻ</a:t>
            </a:r>
            <a:r>
              <a:rPr lang="en-US" dirty="0" smtClean="0">
                <a:latin typeface="Calibri" panose="020F0502020204030204" pitchFamily="34" charset="0"/>
              </a:rPr>
              <a:t>.</a:t>
            </a:r>
            <a:endParaRPr lang="en-US" dirty="0">
              <a:latin typeface="Calibri" panose="020F0502020204030204" pitchFamily="34" charset="0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0"/>
            <a:ext cx="1524000" cy="13828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2514600" y="337501"/>
            <a:ext cx="6629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chemeClr val="tx2"/>
                </a:solidFill>
                <a:latin typeface="Calibri" panose="020F0502020204030204" pitchFamily="34" charset="0"/>
              </a:rPr>
              <a:t>KẾT LUẬN</a:t>
            </a:r>
            <a:endParaRPr lang="en-US" sz="4000" dirty="0">
              <a:solidFill>
                <a:schemeClr val="tx2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158436580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Content Placeholder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1516318369"/>
              </p:ext>
            </p:extLst>
          </p:nvPr>
        </p:nvGraphicFramePr>
        <p:xfrm>
          <a:off x="990601" y="1382889"/>
          <a:ext cx="8153399" cy="495299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13675"/>
                <a:gridCol w="5992567"/>
                <a:gridCol w="679609"/>
                <a:gridCol w="1067548"/>
              </a:tblGrid>
              <a:tr h="70757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Trẻ</a:t>
                      </a:r>
                      <a:r>
                        <a:rPr lang="en-US" sz="20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2000" b="1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có</a:t>
                      </a:r>
                      <a:r>
                        <a:rPr lang="en-US" sz="20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2000" b="1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thích</a:t>
                      </a:r>
                      <a:r>
                        <a:rPr lang="en-US" sz="20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2000" b="1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thú</a:t>
                      </a:r>
                      <a:r>
                        <a:rPr lang="en-US" sz="20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2000" b="1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khi</a:t>
                      </a:r>
                      <a:r>
                        <a:rPr lang="en-US" sz="20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2000" b="1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được</a:t>
                      </a:r>
                      <a:r>
                        <a:rPr lang="en-US" sz="20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2000" b="1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đu</a:t>
                      </a:r>
                      <a:r>
                        <a:rPr lang="en-US" sz="20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2000" b="1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đưa</a:t>
                      </a:r>
                      <a:r>
                        <a:rPr lang="en-US" sz="20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2000" b="1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hoặc</a:t>
                      </a:r>
                      <a:r>
                        <a:rPr lang="en-US" sz="20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2000" b="1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nhảy</a:t>
                      </a:r>
                      <a:r>
                        <a:rPr lang="en-US" sz="20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2000" b="1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lên</a:t>
                      </a:r>
                      <a:r>
                        <a:rPr lang="en-US" sz="20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2000" b="1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đầu</a:t>
                      </a:r>
                      <a:r>
                        <a:rPr lang="en-US" sz="20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2000" b="1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gối</a:t>
                      </a:r>
                      <a:r>
                        <a:rPr lang="en-US" sz="20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2000" b="1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bạn</a:t>
                      </a:r>
                      <a:r>
                        <a:rPr lang="en-US" sz="20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?</a:t>
                      </a:r>
                      <a:endParaRPr lang="en-US" sz="20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Không</a:t>
                      </a:r>
                      <a:r>
                        <a:rPr lang="en-US" sz="20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20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sym typeface="Wingdings"/>
                        </a:rPr>
                        <a:t>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EF1"/>
                    </a:solidFill>
                  </a:tcPr>
                </a:tc>
              </a:tr>
              <a:tr h="70757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 err="1">
                          <a:effectLst/>
                          <a:latin typeface="Calibri" panose="020F0502020204030204" pitchFamily="34" charset="0"/>
                        </a:rPr>
                        <a:t>Trẻ</a:t>
                      </a:r>
                      <a:r>
                        <a:rPr lang="en-US" sz="2000" b="1" dirty="0"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2000" b="1" dirty="0" err="1">
                          <a:effectLst/>
                          <a:latin typeface="Calibri" panose="020F0502020204030204" pitchFamily="34" charset="0"/>
                        </a:rPr>
                        <a:t>quan</a:t>
                      </a:r>
                      <a:r>
                        <a:rPr lang="en-US" sz="2000" b="1" dirty="0"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2000" b="1" dirty="0" err="1">
                          <a:effectLst/>
                          <a:latin typeface="Calibri" panose="020F0502020204030204" pitchFamily="34" charset="0"/>
                        </a:rPr>
                        <a:t>tâm</a:t>
                      </a:r>
                      <a:r>
                        <a:rPr lang="en-US" sz="2000" b="1" dirty="0"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2000" b="1" dirty="0" err="1">
                          <a:effectLst/>
                          <a:latin typeface="Calibri" panose="020F0502020204030204" pitchFamily="34" charset="0"/>
                        </a:rPr>
                        <a:t>đến</a:t>
                      </a:r>
                      <a:r>
                        <a:rPr lang="en-US" sz="2000" b="1" dirty="0"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2000" b="1" dirty="0" err="1">
                          <a:effectLst/>
                          <a:latin typeface="Calibri" panose="020F0502020204030204" pitchFamily="34" charset="0"/>
                        </a:rPr>
                        <a:t>trẻ</a:t>
                      </a:r>
                      <a:r>
                        <a:rPr lang="en-US" sz="2000" b="1" dirty="0"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2000" b="1" dirty="0" err="1">
                          <a:effectLst/>
                          <a:latin typeface="Calibri" panose="020F0502020204030204" pitchFamily="34" charset="0"/>
                        </a:rPr>
                        <a:t>khác</a:t>
                      </a:r>
                      <a:r>
                        <a:rPr lang="en-US" sz="2000" b="1" dirty="0"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2000" b="1" dirty="0" err="1">
                          <a:effectLst/>
                          <a:latin typeface="Calibri" panose="020F0502020204030204" pitchFamily="34" charset="0"/>
                        </a:rPr>
                        <a:t>không</a:t>
                      </a:r>
                      <a:r>
                        <a:rPr lang="en-US" sz="2000" b="1" dirty="0">
                          <a:effectLst/>
                          <a:latin typeface="Calibri" panose="020F0502020204030204" pitchFamily="34" charset="0"/>
                        </a:rPr>
                        <a:t>?</a:t>
                      </a:r>
                      <a:endParaRPr lang="en-US" sz="2000" b="1" dirty="0"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err="1">
                          <a:effectLst/>
                          <a:latin typeface="Calibri" panose="020F0502020204030204" pitchFamily="34" charset="0"/>
                        </a:rPr>
                        <a:t>Không</a:t>
                      </a:r>
                      <a:r>
                        <a:rPr lang="en-US" sz="2000" dirty="0"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2000" dirty="0">
                          <a:effectLst/>
                          <a:latin typeface="Calibri" panose="020F0502020204030204" pitchFamily="34" charset="0"/>
                          <a:sym typeface="Wingdings"/>
                        </a:rPr>
                        <a:t>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70757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err="1">
                          <a:effectLst/>
                          <a:latin typeface="Calibri" panose="020F0502020204030204" pitchFamily="34" charset="0"/>
                        </a:rPr>
                        <a:t>Trẻ</a:t>
                      </a:r>
                      <a:r>
                        <a:rPr lang="en-US" sz="2000" dirty="0"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Calibri" panose="020F0502020204030204" pitchFamily="34" charset="0"/>
                        </a:rPr>
                        <a:t>có</a:t>
                      </a:r>
                      <a:r>
                        <a:rPr lang="en-US" sz="2000" dirty="0"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Calibri" panose="020F0502020204030204" pitchFamily="34" charset="0"/>
                        </a:rPr>
                        <a:t>thích</a:t>
                      </a:r>
                      <a:r>
                        <a:rPr lang="en-US" sz="2000" dirty="0"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Calibri" panose="020F0502020204030204" pitchFamily="34" charset="0"/>
                        </a:rPr>
                        <a:t>leo</a:t>
                      </a:r>
                      <a:r>
                        <a:rPr lang="en-US" sz="2000" dirty="0"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Calibri" panose="020F0502020204030204" pitchFamily="34" charset="0"/>
                        </a:rPr>
                        <a:t>trèo</a:t>
                      </a:r>
                      <a:r>
                        <a:rPr lang="en-US" sz="2000" dirty="0">
                          <a:effectLst/>
                          <a:latin typeface="Calibri" panose="020F0502020204030204" pitchFamily="34" charset="0"/>
                        </a:rPr>
                        <a:t>, </a:t>
                      </a:r>
                      <a:r>
                        <a:rPr lang="en-US" sz="2000" dirty="0" err="1">
                          <a:effectLst/>
                          <a:latin typeface="Calibri" panose="020F0502020204030204" pitchFamily="34" charset="0"/>
                        </a:rPr>
                        <a:t>leo</a:t>
                      </a:r>
                      <a:r>
                        <a:rPr lang="en-US" sz="2000" dirty="0"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Calibri" panose="020F0502020204030204" pitchFamily="34" charset="0"/>
                        </a:rPr>
                        <a:t>cầu</a:t>
                      </a:r>
                      <a:r>
                        <a:rPr lang="en-US" sz="2000" dirty="0"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Calibri" panose="020F0502020204030204" pitchFamily="34" charset="0"/>
                        </a:rPr>
                        <a:t>thang</a:t>
                      </a:r>
                      <a:r>
                        <a:rPr lang="en-US" sz="2000" dirty="0"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Calibri" panose="020F0502020204030204" pitchFamily="34" charset="0"/>
                        </a:rPr>
                        <a:t>không</a:t>
                      </a:r>
                      <a:r>
                        <a:rPr lang="en-US" sz="2000" dirty="0">
                          <a:effectLst/>
                          <a:latin typeface="Calibri" panose="020F0502020204030204" pitchFamily="34" charset="0"/>
                        </a:rPr>
                        <a:t>?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err="1">
                          <a:effectLst/>
                          <a:latin typeface="Calibri" panose="020F0502020204030204" pitchFamily="34" charset="0"/>
                        </a:rPr>
                        <a:t>Không</a:t>
                      </a:r>
                      <a:r>
                        <a:rPr lang="en-US" sz="2000" dirty="0"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2000" dirty="0">
                          <a:effectLst/>
                          <a:latin typeface="Calibri" panose="020F0502020204030204" pitchFamily="34" charset="0"/>
                          <a:sym typeface="Wingdings"/>
                        </a:rPr>
                        <a:t>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70757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Calibri" panose="020F0502020204030204" pitchFamily="34" charset="0"/>
                        </a:rPr>
                        <a:t>4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 err="1">
                          <a:effectLst/>
                          <a:latin typeface="Calibri" panose="020F0502020204030204" pitchFamily="34" charset="0"/>
                        </a:rPr>
                        <a:t>Trẻ</a:t>
                      </a:r>
                      <a:r>
                        <a:rPr lang="en-US" sz="2000" b="1" dirty="0"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2000" b="1" dirty="0" err="1">
                          <a:effectLst/>
                          <a:latin typeface="Calibri" panose="020F0502020204030204" pitchFamily="34" charset="0"/>
                        </a:rPr>
                        <a:t>có</a:t>
                      </a:r>
                      <a:r>
                        <a:rPr lang="en-US" sz="2000" b="1" dirty="0"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2000" b="1" dirty="0" err="1">
                          <a:effectLst/>
                          <a:latin typeface="Calibri" panose="020F0502020204030204" pitchFamily="34" charset="0"/>
                        </a:rPr>
                        <a:t>thích</a:t>
                      </a:r>
                      <a:r>
                        <a:rPr lang="en-US" sz="2000" b="1" dirty="0"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2000" b="1" dirty="0" err="1">
                          <a:effectLst/>
                          <a:latin typeface="Calibri" panose="020F0502020204030204" pitchFamily="34" charset="0"/>
                        </a:rPr>
                        <a:t>chơi</a:t>
                      </a:r>
                      <a:r>
                        <a:rPr lang="en-US" sz="2000" b="1" dirty="0">
                          <a:effectLst/>
                          <a:latin typeface="Calibri" panose="020F0502020204030204" pitchFamily="34" charset="0"/>
                        </a:rPr>
                        <a:t> ú </a:t>
                      </a:r>
                      <a:r>
                        <a:rPr lang="en-US" sz="2000" b="1" dirty="0" err="1">
                          <a:effectLst/>
                          <a:latin typeface="Calibri" panose="020F0502020204030204" pitchFamily="34" charset="0"/>
                        </a:rPr>
                        <a:t>òa</a:t>
                      </a:r>
                      <a:r>
                        <a:rPr lang="en-US" sz="2000" b="1" dirty="0"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2000" b="1" dirty="0" err="1">
                          <a:effectLst/>
                          <a:latin typeface="Calibri" panose="020F0502020204030204" pitchFamily="34" charset="0"/>
                        </a:rPr>
                        <a:t>hoặc</a:t>
                      </a:r>
                      <a:r>
                        <a:rPr lang="en-US" sz="2000" b="1" dirty="0"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2000" b="1" dirty="0" err="1">
                          <a:effectLst/>
                          <a:latin typeface="Calibri" panose="020F0502020204030204" pitchFamily="34" charset="0"/>
                        </a:rPr>
                        <a:t>tìm</a:t>
                      </a:r>
                      <a:r>
                        <a:rPr lang="en-US" sz="2000" b="1" dirty="0"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2000" b="1" dirty="0" err="1">
                          <a:effectLst/>
                          <a:latin typeface="Calibri" panose="020F0502020204030204" pitchFamily="34" charset="0"/>
                        </a:rPr>
                        <a:t>một</a:t>
                      </a:r>
                      <a:r>
                        <a:rPr lang="en-US" sz="2000" b="1" dirty="0"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2000" b="1" dirty="0" err="1">
                          <a:effectLst/>
                          <a:latin typeface="Calibri" panose="020F0502020204030204" pitchFamily="34" charset="0"/>
                        </a:rPr>
                        <a:t>đồ</a:t>
                      </a:r>
                      <a:r>
                        <a:rPr lang="en-US" sz="2000" b="1" dirty="0"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2000" b="1" dirty="0" err="1">
                          <a:effectLst/>
                          <a:latin typeface="Calibri" panose="020F0502020204030204" pitchFamily="34" charset="0"/>
                        </a:rPr>
                        <a:t>vật</a:t>
                      </a:r>
                      <a:r>
                        <a:rPr lang="en-US" sz="2000" b="1" dirty="0"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2000" b="1" dirty="0" err="1">
                          <a:effectLst/>
                          <a:latin typeface="Calibri" panose="020F0502020204030204" pitchFamily="34" charset="0"/>
                        </a:rPr>
                        <a:t>không</a:t>
                      </a:r>
                      <a:r>
                        <a:rPr lang="en-US" sz="2000" b="1" dirty="0">
                          <a:effectLst/>
                          <a:latin typeface="Calibri" panose="020F0502020204030204" pitchFamily="34" charset="0"/>
                        </a:rPr>
                        <a:t>?</a:t>
                      </a:r>
                      <a:endParaRPr lang="en-US" sz="2000" b="1" dirty="0"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err="1">
                          <a:effectLst/>
                          <a:latin typeface="Calibri" panose="020F0502020204030204" pitchFamily="34" charset="0"/>
                        </a:rPr>
                        <a:t>Không</a:t>
                      </a:r>
                      <a:r>
                        <a:rPr lang="en-US" sz="2000" dirty="0"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2000" dirty="0">
                          <a:effectLst/>
                          <a:latin typeface="Calibri" panose="020F0502020204030204" pitchFamily="34" charset="0"/>
                          <a:sym typeface="Wingdings"/>
                        </a:rPr>
                        <a:t>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70757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Calibri" panose="020F0502020204030204" pitchFamily="34" charset="0"/>
                        </a:rPr>
                        <a:t>5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err="1">
                          <a:effectLst/>
                          <a:latin typeface="Calibri" panose="020F0502020204030204" pitchFamily="34" charset="0"/>
                        </a:rPr>
                        <a:t>Trẻ</a:t>
                      </a:r>
                      <a:r>
                        <a:rPr lang="en-US" sz="2000" dirty="0"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Calibri" panose="020F0502020204030204" pitchFamily="34" charset="0"/>
                        </a:rPr>
                        <a:t>có</a:t>
                      </a:r>
                      <a:r>
                        <a:rPr lang="en-US" sz="2000" dirty="0"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Calibri" panose="020F0502020204030204" pitchFamily="34" charset="0"/>
                        </a:rPr>
                        <a:t>chơi</a:t>
                      </a:r>
                      <a:r>
                        <a:rPr lang="en-US" sz="2000" dirty="0"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Calibri" panose="020F0502020204030204" pitchFamily="34" charset="0"/>
                        </a:rPr>
                        <a:t>giả</a:t>
                      </a:r>
                      <a:r>
                        <a:rPr lang="en-US" sz="2000" dirty="0"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Calibri" panose="020F0502020204030204" pitchFamily="34" charset="0"/>
                        </a:rPr>
                        <a:t>bộ</a:t>
                      </a:r>
                      <a:r>
                        <a:rPr lang="en-US" sz="2000" dirty="0">
                          <a:effectLst/>
                          <a:latin typeface="Calibri" panose="020F0502020204030204" pitchFamily="34" charset="0"/>
                        </a:rPr>
                        <a:t>, </a:t>
                      </a:r>
                      <a:r>
                        <a:rPr lang="en-US" sz="2000" dirty="0" err="1">
                          <a:effectLst/>
                          <a:latin typeface="Calibri" panose="020F0502020204030204" pitchFamily="34" charset="0"/>
                        </a:rPr>
                        <a:t>ví</a:t>
                      </a:r>
                      <a:r>
                        <a:rPr lang="en-US" sz="2000" dirty="0"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Calibri" panose="020F0502020204030204" pitchFamily="34" charset="0"/>
                        </a:rPr>
                        <a:t>dụ</a:t>
                      </a:r>
                      <a:r>
                        <a:rPr lang="en-US" sz="2000" dirty="0"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Calibri" panose="020F0502020204030204" pitchFamily="34" charset="0"/>
                        </a:rPr>
                        <a:t>nói</a:t>
                      </a:r>
                      <a:r>
                        <a:rPr lang="en-US" sz="2000" dirty="0"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Calibri" panose="020F0502020204030204" pitchFamily="34" charset="0"/>
                        </a:rPr>
                        <a:t>điện</a:t>
                      </a:r>
                      <a:r>
                        <a:rPr lang="en-US" sz="2000" dirty="0"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Calibri" panose="020F0502020204030204" pitchFamily="34" charset="0"/>
                        </a:rPr>
                        <a:t>thoại</a:t>
                      </a:r>
                      <a:r>
                        <a:rPr lang="en-US" sz="2000" dirty="0"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Calibri" panose="020F0502020204030204" pitchFamily="34" charset="0"/>
                        </a:rPr>
                        <a:t>hoặc</a:t>
                      </a:r>
                      <a:r>
                        <a:rPr lang="en-US" sz="2000" dirty="0"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Calibri" panose="020F0502020204030204" pitchFamily="34" charset="0"/>
                        </a:rPr>
                        <a:t>chăm</a:t>
                      </a:r>
                      <a:r>
                        <a:rPr lang="en-US" sz="2000" dirty="0"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Calibri" panose="020F0502020204030204" pitchFamily="34" charset="0"/>
                        </a:rPr>
                        <a:t>sóc</a:t>
                      </a:r>
                      <a:r>
                        <a:rPr lang="en-US" sz="2000" dirty="0"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Calibri" panose="020F0502020204030204" pitchFamily="34" charset="0"/>
                        </a:rPr>
                        <a:t>búp</a:t>
                      </a:r>
                      <a:r>
                        <a:rPr lang="en-US" sz="2000" dirty="0"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Calibri" panose="020F0502020204030204" pitchFamily="34" charset="0"/>
                        </a:rPr>
                        <a:t>bê</a:t>
                      </a:r>
                      <a:r>
                        <a:rPr lang="en-US" sz="2000" dirty="0">
                          <a:effectLst/>
                          <a:latin typeface="Calibri" panose="020F0502020204030204" pitchFamily="34" charset="0"/>
                        </a:rPr>
                        <a:t>, </a:t>
                      </a:r>
                      <a:r>
                        <a:rPr lang="en-US" sz="2000" dirty="0" err="1">
                          <a:effectLst/>
                          <a:latin typeface="Calibri" panose="020F0502020204030204" pitchFamily="34" charset="0"/>
                        </a:rPr>
                        <a:t>hoặc</a:t>
                      </a:r>
                      <a:r>
                        <a:rPr lang="en-US" sz="2000" dirty="0"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Calibri" panose="020F0502020204030204" pitchFamily="34" charset="0"/>
                        </a:rPr>
                        <a:t>trò</a:t>
                      </a:r>
                      <a:r>
                        <a:rPr lang="en-US" sz="2000" dirty="0"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Calibri" panose="020F0502020204030204" pitchFamily="34" charset="0"/>
                        </a:rPr>
                        <a:t>chơi</a:t>
                      </a:r>
                      <a:r>
                        <a:rPr lang="en-US" sz="2000" dirty="0"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Calibri" panose="020F0502020204030204" pitchFamily="34" charset="0"/>
                        </a:rPr>
                        <a:t>giả</a:t>
                      </a:r>
                      <a:r>
                        <a:rPr lang="en-US" sz="2000" dirty="0"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Calibri" panose="020F0502020204030204" pitchFamily="34" charset="0"/>
                        </a:rPr>
                        <a:t>bộ</a:t>
                      </a:r>
                      <a:r>
                        <a:rPr lang="en-US" sz="2000" dirty="0"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Calibri" panose="020F0502020204030204" pitchFamily="34" charset="0"/>
                        </a:rPr>
                        <a:t>khác</a:t>
                      </a:r>
                      <a:r>
                        <a:rPr lang="en-US" sz="2000" dirty="0"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Calibri" panose="020F0502020204030204" pitchFamily="34" charset="0"/>
                        </a:rPr>
                        <a:t>không</a:t>
                      </a:r>
                      <a:r>
                        <a:rPr lang="en-US" sz="2000" dirty="0">
                          <a:effectLst/>
                          <a:latin typeface="Calibri" panose="020F0502020204030204" pitchFamily="34" charset="0"/>
                        </a:rPr>
                        <a:t>?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err="1">
                          <a:effectLst/>
                          <a:latin typeface="Calibri" panose="020F0502020204030204" pitchFamily="34" charset="0"/>
                        </a:rPr>
                        <a:t>Không</a:t>
                      </a:r>
                      <a:r>
                        <a:rPr lang="en-US" sz="2000" dirty="0"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2000" dirty="0">
                          <a:effectLst/>
                          <a:latin typeface="Calibri" panose="020F0502020204030204" pitchFamily="34" charset="0"/>
                          <a:sym typeface="Wingdings"/>
                        </a:rPr>
                        <a:t>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70757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Calibri" panose="020F0502020204030204" pitchFamily="34" charset="0"/>
                        </a:rPr>
                        <a:t>6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 err="1">
                          <a:effectLst/>
                          <a:latin typeface="Calibri" panose="020F0502020204030204" pitchFamily="34" charset="0"/>
                        </a:rPr>
                        <a:t>Trẻ</a:t>
                      </a:r>
                      <a:r>
                        <a:rPr lang="en-US" sz="2000" b="1" dirty="0"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2000" b="1" dirty="0" err="1">
                          <a:effectLst/>
                          <a:latin typeface="Calibri" panose="020F0502020204030204" pitchFamily="34" charset="0"/>
                        </a:rPr>
                        <a:t>có</a:t>
                      </a:r>
                      <a:r>
                        <a:rPr lang="en-US" sz="2000" b="1" dirty="0"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2000" b="1" dirty="0" err="1">
                          <a:effectLst/>
                          <a:latin typeface="Calibri" panose="020F0502020204030204" pitchFamily="34" charset="0"/>
                        </a:rPr>
                        <a:t>sử</a:t>
                      </a:r>
                      <a:r>
                        <a:rPr lang="en-US" sz="2000" b="1" dirty="0"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2000" b="1" dirty="0" err="1">
                          <a:effectLst/>
                          <a:latin typeface="Calibri" panose="020F0502020204030204" pitchFamily="34" charset="0"/>
                        </a:rPr>
                        <a:t>dụng</a:t>
                      </a:r>
                      <a:r>
                        <a:rPr lang="en-US" sz="2000" b="1" dirty="0"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2000" b="1" dirty="0" err="1">
                          <a:effectLst/>
                          <a:latin typeface="Calibri" panose="020F0502020204030204" pitchFamily="34" charset="0"/>
                        </a:rPr>
                        <a:t>ngón</a:t>
                      </a:r>
                      <a:r>
                        <a:rPr lang="en-US" sz="2000" b="1" dirty="0"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2000" b="1" dirty="0" err="1">
                          <a:effectLst/>
                          <a:latin typeface="Calibri" panose="020F0502020204030204" pitchFamily="34" charset="0"/>
                        </a:rPr>
                        <a:t>trỏ</a:t>
                      </a:r>
                      <a:r>
                        <a:rPr lang="en-US" sz="2000" b="1" dirty="0"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2000" b="1" dirty="0" err="1">
                          <a:effectLst/>
                          <a:latin typeface="Calibri" panose="020F0502020204030204" pitchFamily="34" charset="0"/>
                        </a:rPr>
                        <a:t>để</a:t>
                      </a:r>
                      <a:r>
                        <a:rPr lang="en-US" sz="2000" b="1" dirty="0"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2000" b="1" dirty="0" err="1">
                          <a:effectLst/>
                          <a:latin typeface="Calibri" panose="020F0502020204030204" pitchFamily="34" charset="0"/>
                        </a:rPr>
                        <a:t>chỉ</a:t>
                      </a:r>
                      <a:r>
                        <a:rPr lang="en-US" sz="2000" b="1" dirty="0"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2000" b="1" dirty="0" err="1">
                          <a:effectLst/>
                          <a:latin typeface="Calibri" panose="020F0502020204030204" pitchFamily="34" charset="0"/>
                        </a:rPr>
                        <a:t>hoặc</a:t>
                      </a:r>
                      <a:r>
                        <a:rPr lang="en-US" sz="2000" b="1" dirty="0"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2000" b="1" dirty="0" err="1">
                          <a:effectLst/>
                          <a:latin typeface="Calibri" panose="020F0502020204030204" pitchFamily="34" charset="0"/>
                        </a:rPr>
                        <a:t>để</a:t>
                      </a:r>
                      <a:r>
                        <a:rPr lang="en-US" sz="2000" b="1" dirty="0"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2000" b="1" dirty="0" err="1">
                          <a:effectLst/>
                          <a:latin typeface="Calibri" panose="020F0502020204030204" pitchFamily="34" charset="0"/>
                        </a:rPr>
                        <a:t>xin</a:t>
                      </a:r>
                      <a:r>
                        <a:rPr lang="en-US" sz="2000" b="1" dirty="0"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2000" b="1" dirty="0" err="1">
                          <a:effectLst/>
                          <a:latin typeface="Calibri" panose="020F0502020204030204" pitchFamily="34" charset="0"/>
                        </a:rPr>
                        <a:t>điều</a:t>
                      </a:r>
                      <a:r>
                        <a:rPr lang="en-US" sz="2000" b="1" dirty="0"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2000" b="1" dirty="0" err="1">
                          <a:effectLst/>
                          <a:latin typeface="Calibri" panose="020F0502020204030204" pitchFamily="34" charset="0"/>
                        </a:rPr>
                        <a:t>gì</a:t>
                      </a:r>
                      <a:r>
                        <a:rPr lang="en-US" sz="2000" b="1" dirty="0"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2000" b="1" dirty="0" err="1">
                          <a:effectLst/>
                          <a:latin typeface="Calibri" panose="020F0502020204030204" pitchFamily="34" charset="0"/>
                        </a:rPr>
                        <a:t>không</a:t>
                      </a:r>
                      <a:r>
                        <a:rPr lang="en-US" sz="2000" b="1" dirty="0">
                          <a:effectLst/>
                          <a:latin typeface="Calibri" panose="020F0502020204030204" pitchFamily="34" charset="0"/>
                        </a:rPr>
                        <a:t>?</a:t>
                      </a:r>
                      <a:endParaRPr lang="en-US" sz="2000" b="1" dirty="0"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err="1">
                          <a:effectLst/>
                          <a:latin typeface="Calibri" panose="020F0502020204030204" pitchFamily="34" charset="0"/>
                        </a:rPr>
                        <a:t>Không</a:t>
                      </a:r>
                      <a:r>
                        <a:rPr lang="en-US" sz="2000" dirty="0"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2000" dirty="0">
                          <a:effectLst/>
                          <a:latin typeface="Calibri" panose="020F0502020204030204" pitchFamily="34" charset="0"/>
                          <a:sym typeface="Wingdings"/>
                        </a:rPr>
                        <a:t>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70757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Calibri" panose="020F0502020204030204" pitchFamily="34" charset="0"/>
                        </a:rPr>
                        <a:t>7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err="1">
                          <a:effectLst/>
                          <a:latin typeface="Calibri" panose="020F0502020204030204" pitchFamily="34" charset="0"/>
                        </a:rPr>
                        <a:t>Trẻ</a:t>
                      </a:r>
                      <a:r>
                        <a:rPr lang="en-US" sz="2000" dirty="0"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Calibri" panose="020F0502020204030204" pitchFamily="34" charset="0"/>
                        </a:rPr>
                        <a:t>có</a:t>
                      </a:r>
                      <a:r>
                        <a:rPr lang="en-US" sz="2000" dirty="0"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Calibri" panose="020F0502020204030204" pitchFamily="34" charset="0"/>
                        </a:rPr>
                        <a:t>chỉ</a:t>
                      </a:r>
                      <a:r>
                        <a:rPr lang="en-US" sz="2000" dirty="0"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Calibri" panose="020F0502020204030204" pitchFamily="34" charset="0"/>
                        </a:rPr>
                        <a:t>bằng</a:t>
                      </a:r>
                      <a:r>
                        <a:rPr lang="en-US" sz="2000" dirty="0"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Calibri" panose="020F0502020204030204" pitchFamily="34" charset="0"/>
                        </a:rPr>
                        <a:t>ngón</a:t>
                      </a:r>
                      <a:r>
                        <a:rPr lang="en-US" sz="2000" dirty="0"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Calibri" panose="020F0502020204030204" pitchFamily="34" charset="0"/>
                        </a:rPr>
                        <a:t>trỏ</a:t>
                      </a:r>
                      <a:r>
                        <a:rPr lang="en-US" sz="2000" dirty="0"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Calibri" panose="020F0502020204030204" pitchFamily="34" charset="0"/>
                        </a:rPr>
                        <a:t>để</a:t>
                      </a:r>
                      <a:r>
                        <a:rPr lang="en-US" sz="2000" dirty="0"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Calibri" panose="020F0502020204030204" pitchFamily="34" charset="0"/>
                        </a:rPr>
                        <a:t>chỉ</a:t>
                      </a:r>
                      <a:r>
                        <a:rPr lang="en-US" sz="2000" dirty="0"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Calibri" panose="020F0502020204030204" pitchFamily="34" charset="0"/>
                        </a:rPr>
                        <a:t>sự</a:t>
                      </a:r>
                      <a:r>
                        <a:rPr lang="en-US" sz="2000" dirty="0"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Calibri" panose="020F0502020204030204" pitchFamily="34" charset="0"/>
                        </a:rPr>
                        <a:t>quan</a:t>
                      </a:r>
                      <a:r>
                        <a:rPr lang="en-US" sz="2000" dirty="0"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Calibri" panose="020F0502020204030204" pitchFamily="34" charset="0"/>
                        </a:rPr>
                        <a:t>tâm</a:t>
                      </a:r>
                      <a:r>
                        <a:rPr lang="en-US" sz="2000" dirty="0"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Calibri" panose="020F0502020204030204" pitchFamily="34" charset="0"/>
                        </a:rPr>
                        <a:t>về</a:t>
                      </a:r>
                      <a:r>
                        <a:rPr lang="en-US" sz="2000" dirty="0"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Calibri" panose="020F0502020204030204" pitchFamily="34" charset="0"/>
                        </a:rPr>
                        <a:t>điều</a:t>
                      </a:r>
                      <a:r>
                        <a:rPr lang="en-US" sz="2000" dirty="0"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Calibri" panose="020F0502020204030204" pitchFamily="34" charset="0"/>
                        </a:rPr>
                        <a:t>gì</a:t>
                      </a:r>
                      <a:r>
                        <a:rPr lang="en-US" sz="2000" dirty="0"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Calibri" panose="020F0502020204030204" pitchFamily="34" charset="0"/>
                        </a:rPr>
                        <a:t>không</a:t>
                      </a:r>
                      <a:r>
                        <a:rPr lang="en-US" sz="2000" dirty="0">
                          <a:effectLst/>
                          <a:latin typeface="Calibri" panose="020F0502020204030204" pitchFamily="34" charset="0"/>
                        </a:rPr>
                        <a:t>?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err="1">
                          <a:effectLst/>
                          <a:latin typeface="Calibri" panose="020F0502020204030204" pitchFamily="34" charset="0"/>
                        </a:rPr>
                        <a:t>Không</a:t>
                      </a:r>
                      <a:r>
                        <a:rPr lang="en-US" sz="2000" dirty="0"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2000" dirty="0">
                          <a:effectLst/>
                          <a:latin typeface="Calibri" panose="020F0502020204030204" pitchFamily="34" charset="0"/>
                          <a:sym typeface="Wingdings"/>
                        </a:rPr>
                        <a:t>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0"/>
            <a:ext cx="1524000" cy="13828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2514600" y="152835"/>
            <a:ext cx="66294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chemeClr val="tx2"/>
                </a:solidFill>
                <a:latin typeface="Calibri" panose="020F0502020204030204" pitchFamily="34" charset="0"/>
              </a:rPr>
              <a:t>BẢNG TẦM SOÁT DẤU HIỆU RỐI LOẠN TỰ KỶ CHO TRẺ 16 - 48 THÁNG</a:t>
            </a:r>
            <a:endParaRPr lang="en-US" sz="3200" dirty="0">
              <a:solidFill>
                <a:schemeClr val="tx2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004277685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2129321419"/>
              </p:ext>
            </p:extLst>
          </p:nvPr>
        </p:nvGraphicFramePr>
        <p:xfrm>
          <a:off x="1019033" y="1372653"/>
          <a:ext cx="8153400" cy="52578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33400"/>
                <a:gridCol w="5791200"/>
                <a:gridCol w="878890"/>
                <a:gridCol w="949910"/>
              </a:tblGrid>
              <a:tr h="103750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Calibri" panose="020F0502020204030204" pitchFamily="34" charset="0"/>
                        </a:rPr>
                        <a:t>8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Trẻ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có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chơi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một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cách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thích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ứng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với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đồ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chơi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nhỏ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(</a:t>
                      </a:r>
                      <a:r>
                        <a:rPr lang="en-US" sz="200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xe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hơi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</a:t>
                      </a:r>
                      <a:r>
                        <a:rPr lang="en-US" sz="200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hình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khối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) </a:t>
                      </a:r>
                      <a:r>
                        <a:rPr lang="en-US" sz="200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mà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không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bỏ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chúng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vào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miệng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</a:t>
                      </a:r>
                      <a:r>
                        <a:rPr lang="en-US" sz="200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thao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tác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chúng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hoặc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ném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chúng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không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?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Không</a:t>
                      </a:r>
                      <a:r>
                        <a:rPr lang="en-US" sz="20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20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sym typeface="Wingdings"/>
                        </a:rPr>
                        <a:t>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EF1"/>
                    </a:solidFill>
                  </a:tcPr>
                </a:tc>
              </a:tr>
              <a:tr h="67205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Calibri" panose="020F0502020204030204" pitchFamily="34" charset="0"/>
                        </a:rPr>
                        <a:t>9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dirty="0" err="1">
                          <a:effectLst/>
                          <a:latin typeface="Calibri" panose="020F0502020204030204" pitchFamily="34" charset="0"/>
                        </a:rPr>
                        <a:t>Trẻ</a:t>
                      </a:r>
                      <a:r>
                        <a:rPr lang="en-US" sz="2000" b="0" dirty="0"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2000" b="0" dirty="0" err="1">
                          <a:effectLst/>
                          <a:latin typeface="Calibri" panose="020F0502020204030204" pitchFamily="34" charset="0"/>
                        </a:rPr>
                        <a:t>có</a:t>
                      </a:r>
                      <a:r>
                        <a:rPr lang="en-US" sz="2000" b="0" dirty="0"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2000" b="0" dirty="0" err="1">
                          <a:effectLst/>
                          <a:latin typeface="Calibri" panose="020F0502020204030204" pitchFamily="34" charset="0"/>
                        </a:rPr>
                        <a:t>đưa</a:t>
                      </a:r>
                      <a:r>
                        <a:rPr lang="en-US" sz="2000" b="0" dirty="0"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2000" b="0" dirty="0" err="1">
                          <a:effectLst/>
                          <a:latin typeface="Calibri" panose="020F0502020204030204" pitchFamily="34" charset="0"/>
                        </a:rPr>
                        <a:t>cho</a:t>
                      </a:r>
                      <a:r>
                        <a:rPr lang="en-US" sz="2000" b="0" dirty="0"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2000" b="0" dirty="0" err="1">
                          <a:effectLst/>
                          <a:latin typeface="Calibri" panose="020F0502020204030204" pitchFamily="34" charset="0"/>
                        </a:rPr>
                        <a:t>bạn</a:t>
                      </a:r>
                      <a:r>
                        <a:rPr lang="en-US" sz="2000" b="0" dirty="0"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2000" b="0" dirty="0" err="1">
                          <a:effectLst/>
                          <a:latin typeface="Calibri" panose="020F0502020204030204" pitchFamily="34" charset="0"/>
                        </a:rPr>
                        <a:t>những</a:t>
                      </a:r>
                      <a:r>
                        <a:rPr lang="en-US" sz="2000" b="0" dirty="0"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2000" b="0" dirty="0" err="1">
                          <a:effectLst/>
                          <a:latin typeface="Calibri" panose="020F0502020204030204" pitchFamily="34" charset="0"/>
                        </a:rPr>
                        <a:t>đồ</a:t>
                      </a:r>
                      <a:r>
                        <a:rPr lang="en-US" sz="2000" b="0" dirty="0"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2000" b="0" dirty="0" err="1">
                          <a:effectLst/>
                          <a:latin typeface="Calibri" panose="020F0502020204030204" pitchFamily="34" charset="0"/>
                        </a:rPr>
                        <a:t>vật</a:t>
                      </a:r>
                      <a:r>
                        <a:rPr lang="en-US" sz="2000" b="0" dirty="0"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2000" b="0" dirty="0" err="1">
                          <a:effectLst/>
                          <a:latin typeface="Calibri" panose="020F0502020204030204" pitchFamily="34" charset="0"/>
                        </a:rPr>
                        <a:t>hoặc</a:t>
                      </a:r>
                      <a:r>
                        <a:rPr lang="en-US" sz="2000" b="0" dirty="0"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2000" b="0" dirty="0" err="1">
                          <a:effectLst/>
                          <a:latin typeface="Calibri" panose="020F0502020204030204" pitchFamily="34" charset="0"/>
                        </a:rPr>
                        <a:t>đồ</a:t>
                      </a:r>
                      <a:r>
                        <a:rPr lang="en-US" sz="2000" b="0" dirty="0"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2000" b="0" dirty="0" err="1">
                          <a:effectLst/>
                          <a:latin typeface="Calibri" panose="020F0502020204030204" pitchFamily="34" charset="0"/>
                        </a:rPr>
                        <a:t>chơi</a:t>
                      </a:r>
                      <a:r>
                        <a:rPr lang="en-US" sz="2000" b="0" dirty="0"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2000" b="0" dirty="0" err="1">
                          <a:effectLst/>
                          <a:latin typeface="Calibri" panose="020F0502020204030204" pitchFamily="34" charset="0"/>
                        </a:rPr>
                        <a:t>để</a:t>
                      </a:r>
                      <a:r>
                        <a:rPr lang="en-US" sz="2000" b="0" dirty="0"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2000" b="0" dirty="0" err="1">
                          <a:effectLst/>
                          <a:latin typeface="Calibri" panose="020F0502020204030204" pitchFamily="34" charset="0"/>
                        </a:rPr>
                        <a:t>chỉ</a:t>
                      </a:r>
                      <a:r>
                        <a:rPr lang="en-US" sz="2000" b="0" dirty="0"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2000" b="0" dirty="0" err="1">
                          <a:effectLst/>
                          <a:latin typeface="Calibri" panose="020F0502020204030204" pitchFamily="34" charset="0"/>
                        </a:rPr>
                        <a:t>cho</a:t>
                      </a:r>
                      <a:r>
                        <a:rPr lang="en-US" sz="2000" b="0" dirty="0"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2000" b="0" dirty="0" err="1">
                          <a:effectLst/>
                          <a:latin typeface="Calibri" panose="020F0502020204030204" pitchFamily="34" charset="0"/>
                        </a:rPr>
                        <a:t>bạn</a:t>
                      </a:r>
                      <a:r>
                        <a:rPr lang="en-US" sz="2000" b="0" dirty="0"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2000" b="0" dirty="0" err="1">
                          <a:effectLst/>
                          <a:latin typeface="Calibri" panose="020F0502020204030204" pitchFamily="34" charset="0"/>
                        </a:rPr>
                        <a:t>không</a:t>
                      </a:r>
                      <a:r>
                        <a:rPr lang="en-US" sz="2000" b="0" dirty="0">
                          <a:effectLst/>
                          <a:latin typeface="Calibri" panose="020F0502020204030204" pitchFamily="34" charset="0"/>
                        </a:rPr>
                        <a:t>?</a:t>
                      </a:r>
                      <a:endParaRPr lang="en-US" sz="2000" b="0" dirty="0"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err="1">
                          <a:effectLst/>
                          <a:latin typeface="Calibri" panose="020F0502020204030204" pitchFamily="34" charset="0"/>
                        </a:rPr>
                        <a:t>Không</a:t>
                      </a:r>
                      <a:r>
                        <a:rPr lang="en-US" sz="2000" dirty="0"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2000" dirty="0">
                          <a:effectLst/>
                          <a:latin typeface="Calibri" panose="020F0502020204030204" pitchFamily="34" charset="0"/>
                          <a:sym typeface="Wingdings"/>
                        </a:rPr>
                        <a:t>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67011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Calibri" panose="020F0502020204030204" pitchFamily="34" charset="0"/>
                        </a:rPr>
                        <a:t>10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 err="1">
                          <a:effectLst/>
                          <a:latin typeface="Calibri" panose="020F0502020204030204" pitchFamily="34" charset="0"/>
                        </a:rPr>
                        <a:t>Trẻ</a:t>
                      </a:r>
                      <a:r>
                        <a:rPr lang="en-US" sz="2000" b="1" dirty="0"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2000" b="1" dirty="0" err="1">
                          <a:effectLst/>
                          <a:latin typeface="Calibri" panose="020F0502020204030204" pitchFamily="34" charset="0"/>
                        </a:rPr>
                        <a:t>có</a:t>
                      </a:r>
                      <a:r>
                        <a:rPr lang="en-US" sz="2000" b="1" dirty="0"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2000" b="1" dirty="0" err="1">
                          <a:effectLst/>
                          <a:latin typeface="Calibri" panose="020F0502020204030204" pitchFamily="34" charset="0"/>
                        </a:rPr>
                        <a:t>nhìn</a:t>
                      </a:r>
                      <a:r>
                        <a:rPr lang="en-US" sz="2000" b="1" dirty="0"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2000" b="1" dirty="0" err="1">
                          <a:effectLst/>
                          <a:latin typeface="Calibri" panose="020F0502020204030204" pitchFamily="34" charset="0"/>
                        </a:rPr>
                        <a:t>vào</a:t>
                      </a:r>
                      <a:r>
                        <a:rPr lang="en-US" sz="2000" b="1" dirty="0"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2000" b="1" dirty="0" err="1">
                          <a:effectLst/>
                          <a:latin typeface="Calibri" panose="020F0502020204030204" pitchFamily="34" charset="0"/>
                        </a:rPr>
                        <a:t>mắt</a:t>
                      </a:r>
                      <a:r>
                        <a:rPr lang="en-US" sz="2000" b="1" dirty="0"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2000" b="1" dirty="0" err="1">
                          <a:effectLst/>
                          <a:latin typeface="Calibri" panose="020F0502020204030204" pitchFamily="34" charset="0"/>
                        </a:rPr>
                        <a:t>bạn</a:t>
                      </a:r>
                      <a:r>
                        <a:rPr lang="en-US" sz="2000" b="1" dirty="0"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2000" b="1" dirty="0" err="1">
                          <a:effectLst/>
                          <a:latin typeface="Calibri" panose="020F0502020204030204" pitchFamily="34" charset="0"/>
                        </a:rPr>
                        <a:t>hơn</a:t>
                      </a:r>
                      <a:r>
                        <a:rPr lang="en-US" sz="2000" b="1" dirty="0"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2000" b="1" dirty="0" smtClean="0">
                          <a:effectLst/>
                          <a:latin typeface="Calibri" panose="020F0502020204030204" pitchFamily="34" charset="0"/>
                        </a:rPr>
                        <a:t>1 - 2 </a:t>
                      </a:r>
                      <a:r>
                        <a:rPr lang="en-US" sz="2000" b="1" dirty="0" err="1">
                          <a:effectLst/>
                          <a:latin typeface="Calibri" panose="020F0502020204030204" pitchFamily="34" charset="0"/>
                        </a:rPr>
                        <a:t>giây</a:t>
                      </a:r>
                      <a:r>
                        <a:rPr lang="en-US" sz="2000" b="1" dirty="0"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2000" b="1" dirty="0" err="1">
                          <a:effectLst/>
                          <a:latin typeface="Calibri" panose="020F0502020204030204" pitchFamily="34" charset="0"/>
                        </a:rPr>
                        <a:t>không</a:t>
                      </a:r>
                      <a:r>
                        <a:rPr lang="en-US" sz="2000" b="1" dirty="0">
                          <a:effectLst/>
                          <a:latin typeface="Calibri" panose="020F0502020204030204" pitchFamily="34" charset="0"/>
                        </a:rPr>
                        <a:t>?</a:t>
                      </a:r>
                      <a:endParaRPr lang="en-US" sz="2000" b="1" dirty="0"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err="1">
                          <a:effectLst/>
                          <a:latin typeface="Calibri" panose="020F0502020204030204" pitchFamily="34" charset="0"/>
                        </a:rPr>
                        <a:t>Không</a:t>
                      </a:r>
                      <a:r>
                        <a:rPr lang="en-US" sz="2000" dirty="0"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2000" dirty="0">
                          <a:effectLst/>
                          <a:latin typeface="Calibri" panose="020F0502020204030204" pitchFamily="34" charset="0"/>
                          <a:sym typeface="Wingdings"/>
                        </a:rPr>
                        <a:t>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67205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Calibri" panose="020F0502020204030204" pitchFamily="34" charset="0"/>
                        </a:rPr>
                        <a:t>11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dirty="0" err="1">
                          <a:effectLst/>
                          <a:latin typeface="Calibri" panose="020F0502020204030204" pitchFamily="34" charset="0"/>
                        </a:rPr>
                        <a:t>Trẻ</a:t>
                      </a:r>
                      <a:r>
                        <a:rPr lang="en-US" sz="2000" b="0" dirty="0"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2000" b="0" dirty="0" err="1">
                          <a:effectLst/>
                          <a:latin typeface="Calibri" panose="020F0502020204030204" pitchFamily="34" charset="0"/>
                        </a:rPr>
                        <a:t>có</a:t>
                      </a:r>
                      <a:r>
                        <a:rPr lang="en-US" sz="2000" b="0" dirty="0"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2000" b="0" dirty="0" err="1">
                          <a:effectLst/>
                          <a:latin typeface="Calibri" panose="020F0502020204030204" pitchFamily="34" charset="0"/>
                        </a:rPr>
                        <a:t>vẻ</a:t>
                      </a:r>
                      <a:r>
                        <a:rPr lang="en-US" sz="2000" b="0" dirty="0"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2000" b="0" dirty="0" err="1">
                          <a:effectLst/>
                          <a:latin typeface="Calibri" panose="020F0502020204030204" pitchFamily="34" charset="0"/>
                        </a:rPr>
                        <a:t>quá</a:t>
                      </a:r>
                      <a:r>
                        <a:rPr lang="en-US" sz="2000" b="0" dirty="0"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2000" b="0" dirty="0" err="1">
                          <a:effectLst/>
                          <a:latin typeface="Calibri" panose="020F0502020204030204" pitchFamily="34" charset="0"/>
                        </a:rPr>
                        <a:t>nhạy</a:t>
                      </a:r>
                      <a:r>
                        <a:rPr lang="en-US" sz="2000" b="0" dirty="0"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2000" b="0" dirty="0" err="1">
                          <a:effectLst/>
                          <a:latin typeface="Calibri" panose="020F0502020204030204" pitchFamily="34" charset="0"/>
                        </a:rPr>
                        <a:t>cảm</a:t>
                      </a:r>
                      <a:r>
                        <a:rPr lang="en-US" sz="2000" b="0" dirty="0"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2000" b="0" dirty="0" err="1">
                          <a:effectLst/>
                          <a:latin typeface="Calibri" panose="020F0502020204030204" pitchFamily="34" charset="0"/>
                        </a:rPr>
                        <a:t>với</a:t>
                      </a:r>
                      <a:r>
                        <a:rPr lang="en-US" sz="2000" b="0" dirty="0"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2000" b="0" dirty="0" err="1">
                          <a:effectLst/>
                          <a:latin typeface="Calibri" panose="020F0502020204030204" pitchFamily="34" charset="0"/>
                        </a:rPr>
                        <a:t>tiếng</a:t>
                      </a:r>
                      <a:r>
                        <a:rPr lang="en-US" sz="2000" b="0" dirty="0"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2000" b="0" dirty="0" err="1">
                          <a:effectLst/>
                          <a:latin typeface="Calibri" panose="020F0502020204030204" pitchFamily="34" charset="0"/>
                        </a:rPr>
                        <a:t>động</a:t>
                      </a:r>
                      <a:r>
                        <a:rPr lang="en-US" sz="2000" b="0" dirty="0"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2000" b="0" dirty="0" err="1">
                          <a:effectLst/>
                          <a:latin typeface="Calibri" panose="020F0502020204030204" pitchFamily="34" charset="0"/>
                        </a:rPr>
                        <a:t>không</a:t>
                      </a:r>
                      <a:r>
                        <a:rPr lang="en-US" sz="2000" b="0" dirty="0">
                          <a:effectLst/>
                          <a:latin typeface="Calibri" panose="020F0502020204030204" pitchFamily="34" charset="0"/>
                        </a:rPr>
                        <a:t>? (</a:t>
                      </a:r>
                      <a:r>
                        <a:rPr lang="en-US" sz="2000" b="0" dirty="0" err="1">
                          <a:effectLst/>
                          <a:latin typeface="Calibri" panose="020F0502020204030204" pitchFamily="34" charset="0"/>
                        </a:rPr>
                        <a:t>ví</a:t>
                      </a:r>
                      <a:r>
                        <a:rPr lang="en-US" sz="2000" b="0" dirty="0"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2000" b="0" dirty="0" err="1">
                          <a:effectLst/>
                          <a:latin typeface="Calibri" panose="020F0502020204030204" pitchFamily="34" charset="0"/>
                        </a:rPr>
                        <a:t>dụ</a:t>
                      </a:r>
                      <a:r>
                        <a:rPr lang="en-US" sz="2000" b="0" dirty="0">
                          <a:effectLst/>
                          <a:latin typeface="Calibri" panose="020F0502020204030204" pitchFamily="34" charset="0"/>
                        </a:rPr>
                        <a:t>: </a:t>
                      </a:r>
                      <a:r>
                        <a:rPr lang="en-US" sz="2000" b="0" dirty="0" err="1">
                          <a:effectLst/>
                          <a:latin typeface="Calibri" panose="020F0502020204030204" pitchFamily="34" charset="0"/>
                        </a:rPr>
                        <a:t>bịt</a:t>
                      </a:r>
                      <a:r>
                        <a:rPr lang="en-US" sz="2000" b="0" dirty="0">
                          <a:effectLst/>
                          <a:latin typeface="Calibri" panose="020F0502020204030204" pitchFamily="34" charset="0"/>
                        </a:rPr>
                        <a:t> tai)</a:t>
                      </a:r>
                      <a:endParaRPr lang="en-US" sz="2000" b="0" dirty="0"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err="1">
                          <a:effectLst/>
                          <a:latin typeface="Calibri" panose="020F0502020204030204" pitchFamily="34" charset="0"/>
                        </a:rPr>
                        <a:t>Có</a:t>
                      </a:r>
                      <a:r>
                        <a:rPr lang="en-US" sz="2000" dirty="0"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2000" dirty="0">
                          <a:effectLst/>
                          <a:latin typeface="Calibri" panose="020F0502020204030204" pitchFamily="34" charset="0"/>
                          <a:sym typeface="Wingdings"/>
                        </a:rPr>
                        <a:t>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67011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Calibri" panose="020F0502020204030204" pitchFamily="34" charset="0"/>
                        </a:rPr>
                        <a:t>12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 err="1">
                          <a:effectLst/>
                          <a:latin typeface="Calibri" panose="020F0502020204030204" pitchFamily="34" charset="0"/>
                        </a:rPr>
                        <a:t>Trẻ</a:t>
                      </a:r>
                      <a:r>
                        <a:rPr lang="en-US" sz="2000" b="1" dirty="0"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2000" b="1" dirty="0" err="1">
                          <a:effectLst/>
                          <a:latin typeface="Calibri" panose="020F0502020204030204" pitchFamily="34" charset="0"/>
                        </a:rPr>
                        <a:t>có</a:t>
                      </a:r>
                      <a:r>
                        <a:rPr lang="en-US" sz="2000" b="1" dirty="0"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2000" b="1" dirty="0" err="1">
                          <a:effectLst/>
                          <a:latin typeface="Calibri" panose="020F0502020204030204" pitchFamily="34" charset="0"/>
                        </a:rPr>
                        <a:t>cười</a:t>
                      </a:r>
                      <a:r>
                        <a:rPr lang="en-US" sz="2000" b="1" dirty="0"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2000" b="1" dirty="0" err="1">
                          <a:effectLst/>
                          <a:latin typeface="Calibri" panose="020F0502020204030204" pitchFamily="34" charset="0"/>
                        </a:rPr>
                        <a:t>để</a:t>
                      </a:r>
                      <a:r>
                        <a:rPr lang="en-US" sz="2000" b="1" dirty="0"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2000" b="1" dirty="0" err="1">
                          <a:effectLst/>
                          <a:latin typeface="Calibri" panose="020F0502020204030204" pitchFamily="34" charset="0"/>
                        </a:rPr>
                        <a:t>đáp</a:t>
                      </a:r>
                      <a:r>
                        <a:rPr lang="en-US" sz="2000" b="1" dirty="0"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2000" b="1" dirty="0" err="1">
                          <a:effectLst/>
                          <a:latin typeface="Calibri" panose="020F0502020204030204" pitchFamily="34" charset="0"/>
                        </a:rPr>
                        <a:t>lại</a:t>
                      </a:r>
                      <a:r>
                        <a:rPr lang="en-US" sz="2000" b="1" dirty="0"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2000" b="1" dirty="0" err="1">
                          <a:effectLst/>
                          <a:latin typeface="Calibri" panose="020F0502020204030204" pitchFamily="34" charset="0"/>
                        </a:rPr>
                        <a:t>nụ</a:t>
                      </a:r>
                      <a:r>
                        <a:rPr lang="en-US" sz="2000" b="1" dirty="0"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2000" b="1" dirty="0" err="1">
                          <a:effectLst/>
                          <a:latin typeface="Calibri" panose="020F0502020204030204" pitchFamily="34" charset="0"/>
                        </a:rPr>
                        <a:t>cười</a:t>
                      </a:r>
                      <a:r>
                        <a:rPr lang="en-US" sz="2000" b="1" dirty="0"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2000" b="1" dirty="0" err="1">
                          <a:effectLst/>
                          <a:latin typeface="Calibri" panose="020F0502020204030204" pitchFamily="34" charset="0"/>
                        </a:rPr>
                        <a:t>của</a:t>
                      </a:r>
                      <a:r>
                        <a:rPr lang="en-US" sz="2000" b="1" dirty="0"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2000" b="1" dirty="0" err="1">
                          <a:effectLst/>
                          <a:latin typeface="Calibri" panose="020F0502020204030204" pitchFamily="34" charset="0"/>
                        </a:rPr>
                        <a:t>bạn</a:t>
                      </a:r>
                      <a:r>
                        <a:rPr lang="en-US" sz="2000" b="1" dirty="0"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2000" b="1" dirty="0" err="1">
                          <a:effectLst/>
                          <a:latin typeface="Calibri" panose="020F0502020204030204" pitchFamily="34" charset="0"/>
                        </a:rPr>
                        <a:t>không</a:t>
                      </a:r>
                      <a:r>
                        <a:rPr lang="en-US" sz="2000" b="1" dirty="0">
                          <a:effectLst/>
                          <a:latin typeface="Calibri" panose="020F0502020204030204" pitchFamily="34" charset="0"/>
                        </a:rPr>
                        <a:t>?</a:t>
                      </a:r>
                      <a:endParaRPr lang="en-US" sz="2000" b="1" dirty="0"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err="1">
                          <a:effectLst/>
                          <a:latin typeface="Calibri" panose="020F0502020204030204" pitchFamily="34" charset="0"/>
                        </a:rPr>
                        <a:t>Không</a:t>
                      </a:r>
                      <a:r>
                        <a:rPr lang="en-US" sz="2000" dirty="0"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2000" dirty="0">
                          <a:effectLst/>
                          <a:latin typeface="Calibri" panose="020F0502020204030204" pitchFamily="34" charset="0"/>
                          <a:sym typeface="Wingdings"/>
                        </a:rPr>
                        <a:t>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18288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Calibri" panose="020F0502020204030204" pitchFamily="34" charset="0"/>
                        </a:rPr>
                        <a:t>13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dirty="0" err="1">
                          <a:effectLst/>
                          <a:latin typeface="Calibri" panose="020F0502020204030204" pitchFamily="34" charset="0"/>
                        </a:rPr>
                        <a:t>Trẻ</a:t>
                      </a:r>
                      <a:r>
                        <a:rPr lang="en-US" sz="2000" b="0" dirty="0"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2000" b="0" dirty="0" err="1">
                          <a:effectLst/>
                          <a:latin typeface="Calibri" panose="020F0502020204030204" pitchFamily="34" charset="0"/>
                        </a:rPr>
                        <a:t>có</a:t>
                      </a:r>
                      <a:r>
                        <a:rPr lang="en-US" sz="2000" b="0" dirty="0"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2000" b="0" dirty="0" err="1">
                          <a:effectLst/>
                          <a:latin typeface="Calibri" panose="020F0502020204030204" pitchFamily="34" charset="0"/>
                        </a:rPr>
                        <a:t>bắt</a:t>
                      </a:r>
                      <a:r>
                        <a:rPr lang="en-US" sz="2000" b="0" dirty="0"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2000" b="0" dirty="0" err="1">
                          <a:effectLst/>
                          <a:latin typeface="Calibri" panose="020F0502020204030204" pitchFamily="34" charset="0"/>
                        </a:rPr>
                        <a:t>chước</a:t>
                      </a:r>
                      <a:r>
                        <a:rPr lang="en-US" sz="2000" b="0" dirty="0"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2000" b="0" dirty="0" err="1">
                          <a:effectLst/>
                          <a:latin typeface="Calibri" panose="020F0502020204030204" pitchFamily="34" charset="0"/>
                        </a:rPr>
                        <a:t>bạn</a:t>
                      </a:r>
                      <a:r>
                        <a:rPr lang="en-US" sz="2000" b="0" dirty="0"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2000" b="0" dirty="0" err="1">
                          <a:effectLst/>
                          <a:latin typeface="Calibri" panose="020F0502020204030204" pitchFamily="34" charset="0"/>
                        </a:rPr>
                        <a:t>không</a:t>
                      </a:r>
                      <a:r>
                        <a:rPr lang="en-US" sz="2000" b="0" dirty="0">
                          <a:effectLst/>
                          <a:latin typeface="Calibri" panose="020F0502020204030204" pitchFamily="34" charset="0"/>
                        </a:rPr>
                        <a:t>?</a:t>
                      </a:r>
                      <a:endParaRPr lang="en-US" sz="2000" b="0" dirty="0"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err="1">
                          <a:effectLst/>
                          <a:latin typeface="Calibri" panose="020F0502020204030204" pitchFamily="34" charset="0"/>
                        </a:rPr>
                        <a:t>Không</a:t>
                      </a:r>
                      <a:r>
                        <a:rPr lang="en-US" sz="2000" dirty="0"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2000" dirty="0">
                          <a:effectLst/>
                          <a:latin typeface="Calibri" panose="020F0502020204030204" pitchFamily="34" charset="0"/>
                          <a:sym typeface="Wingdings"/>
                        </a:rPr>
                        <a:t>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2672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Calibri" panose="020F0502020204030204" pitchFamily="34" charset="0"/>
                        </a:rPr>
                        <a:t>14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 err="1">
                          <a:effectLst/>
                          <a:latin typeface="Calibri" panose="020F0502020204030204" pitchFamily="34" charset="0"/>
                        </a:rPr>
                        <a:t>Trẻ</a:t>
                      </a:r>
                      <a:r>
                        <a:rPr lang="en-US" sz="2000" b="1" dirty="0"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2000" b="1" dirty="0" err="1">
                          <a:effectLst/>
                          <a:latin typeface="Calibri" panose="020F0502020204030204" pitchFamily="34" charset="0"/>
                        </a:rPr>
                        <a:t>có</a:t>
                      </a:r>
                      <a:r>
                        <a:rPr lang="en-US" sz="2000" b="1" dirty="0"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2000" b="1" dirty="0" err="1">
                          <a:effectLst/>
                          <a:latin typeface="Calibri" panose="020F0502020204030204" pitchFamily="34" charset="0"/>
                        </a:rPr>
                        <a:t>đáp</a:t>
                      </a:r>
                      <a:r>
                        <a:rPr lang="en-US" sz="2000" b="1" dirty="0"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2000" b="1" dirty="0" err="1">
                          <a:effectLst/>
                          <a:latin typeface="Calibri" panose="020F0502020204030204" pitchFamily="34" charset="0"/>
                        </a:rPr>
                        <a:t>ứng</a:t>
                      </a:r>
                      <a:r>
                        <a:rPr lang="en-US" sz="2000" b="1" dirty="0"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2000" b="1" dirty="0" err="1">
                          <a:effectLst/>
                          <a:latin typeface="Calibri" panose="020F0502020204030204" pitchFamily="34" charset="0"/>
                        </a:rPr>
                        <a:t>khi</a:t>
                      </a:r>
                      <a:r>
                        <a:rPr lang="en-US" sz="2000" b="1" dirty="0"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2000" b="1" dirty="0" err="1">
                          <a:effectLst/>
                          <a:latin typeface="Calibri" panose="020F0502020204030204" pitchFamily="34" charset="0"/>
                        </a:rPr>
                        <a:t>bạn</a:t>
                      </a:r>
                      <a:r>
                        <a:rPr lang="en-US" sz="2000" b="1" dirty="0"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2000" b="1" dirty="0" err="1">
                          <a:effectLst/>
                          <a:latin typeface="Calibri" panose="020F0502020204030204" pitchFamily="34" charset="0"/>
                        </a:rPr>
                        <a:t>gọi</a:t>
                      </a:r>
                      <a:r>
                        <a:rPr lang="en-US" sz="2000" b="1" dirty="0"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2000" b="1" dirty="0" err="1">
                          <a:effectLst/>
                          <a:latin typeface="Calibri" panose="020F0502020204030204" pitchFamily="34" charset="0"/>
                        </a:rPr>
                        <a:t>tên</a:t>
                      </a:r>
                      <a:r>
                        <a:rPr lang="en-US" sz="2000" b="1" dirty="0"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2000" b="1" dirty="0" err="1">
                          <a:effectLst/>
                          <a:latin typeface="Calibri" panose="020F0502020204030204" pitchFamily="34" charset="0"/>
                        </a:rPr>
                        <a:t>trẻ</a:t>
                      </a:r>
                      <a:r>
                        <a:rPr lang="en-US" sz="2000" b="1" dirty="0"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2000" b="1" dirty="0" err="1">
                          <a:effectLst/>
                          <a:latin typeface="Calibri" panose="020F0502020204030204" pitchFamily="34" charset="0"/>
                        </a:rPr>
                        <a:t>không</a:t>
                      </a:r>
                      <a:r>
                        <a:rPr lang="en-US" sz="2000" b="1" dirty="0">
                          <a:effectLst/>
                          <a:latin typeface="Calibri" panose="020F0502020204030204" pitchFamily="34" charset="0"/>
                        </a:rPr>
                        <a:t>?</a:t>
                      </a:r>
                      <a:endParaRPr lang="en-US" sz="2000" b="1" dirty="0"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err="1" smtClean="0">
                          <a:effectLst/>
                          <a:latin typeface="Calibri" panose="020F0502020204030204" pitchFamily="34" charset="0"/>
                        </a:rPr>
                        <a:t>Không</a:t>
                      </a:r>
                      <a:r>
                        <a:rPr lang="en-US" sz="2000" dirty="0" smtClean="0"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2000" dirty="0" smtClean="0">
                          <a:effectLst/>
                          <a:latin typeface="Calibri" panose="020F0502020204030204" pitchFamily="34" charset="0"/>
                          <a:sym typeface="Wingdings"/>
                        </a:rPr>
                        <a:t></a:t>
                      </a:r>
                      <a:endParaRPr lang="en-US" sz="2000" dirty="0" smtClean="0"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0"/>
            <a:ext cx="1524000" cy="13828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2514600" y="152835"/>
            <a:ext cx="66294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chemeClr val="tx2"/>
                </a:solidFill>
                <a:latin typeface="Calibri" panose="020F0502020204030204" pitchFamily="34" charset="0"/>
              </a:rPr>
              <a:t>BẢNG TẦM SOÁT DẤU HIỆU RỐI LOẠN TỰ KỶ CHO TRẺ 16 - 48 THÁNG</a:t>
            </a:r>
            <a:endParaRPr lang="en-US" sz="3200" dirty="0">
              <a:solidFill>
                <a:schemeClr val="tx2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04324238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1248396007"/>
              </p:ext>
            </p:extLst>
          </p:nvPr>
        </p:nvGraphicFramePr>
        <p:xfrm>
          <a:off x="990600" y="1447800"/>
          <a:ext cx="8153401" cy="49530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13675"/>
                <a:gridCol w="5738072"/>
                <a:gridCol w="934105"/>
                <a:gridCol w="1067549"/>
              </a:tblGrid>
              <a:tr h="8255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Calibri" panose="020F0502020204030204" pitchFamily="34" charset="0"/>
                        </a:rPr>
                        <a:t>15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Khi</a:t>
                      </a:r>
                      <a:r>
                        <a:rPr lang="en-US" sz="20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2000" b="1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bạn</a:t>
                      </a:r>
                      <a:r>
                        <a:rPr lang="en-US" sz="20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2000" b="1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chỉ</a:t>
                      </a:r>
                      <a:r>
                        <a:rPr lang="en-US" sz="20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2000" b="1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có</a:t>
                      </a:r>
                      <a:r>
                        <a:rPr lang="en-US" sz="20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2000" b="1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một</a:t>
                      </a:r>
                      <a:r>
                        <a:rPr lang="en-US" sz="20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2000" b="1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đồ</a:t>
                      </a:r>
                      <a:r>
                        <a:rPr lang="en-US" sz="20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2000" b="1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chơi</a:t>
                      </a:r>
                      <a:r>
                        <a:rPr lang="en-US" sz="20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2000" b="1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trong</a:t>
                      </a:r>
                      <a:r>
                        <a:rPr lang="en-US" sz="20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2000" b="1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phòng</a:t>
                      </a:r>
                      <a:r>
                        <a:rPr lang="en-US" sz="20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</a:t>
                      </a:r>
                      <a:r>
                        <a:rPr lang="en-US" sz="2000" b="1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trẻ</a:t>
                      </a:r>
                      <a:r>
                        <a:rPr lang="en-US" sz="20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2000" b="1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có</a:t>
                      </a:r>
                      <a:r>
                        <a:rPr lang="en-US" sz="20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2000" b="1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nhìn</a:t>
                      </a:r>
                      <a:r>
                        <a:rPr lang="en-US" sz="20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2000" b="1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theo</a:t>
                      </a:r>
                      <a:r>
                        <a:rPr lang="en-US" sz="20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2000" b="1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không</a:t>
                      </a:r>
                      <a:r>
                        <a:rPr lang="en-US" sz="20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?</a:t>
                      </a:r>
                      <a:endParaRPr lang="en-US" sz="20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Không</a:t>
                      </a:r>
                      <a:r>
                        <a:rPr lang="en-US" sz="20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20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sym typeface="Wingdings"/>
                        </a:rPr>
                        <a:t>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EF1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Calibri" panose="020F0502020204030204" pitchFamily="34" charset="0"/>
                        </a:rPr>
                        <a:t>16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 err="1">
                          <a:effectLst/>
                          <a:latin typeface="Calibri" panose="020F0502020204030204" pitchFamily="34" charset="0"/>
                        </a:rPr>
                        <a:t>Trẻ</a:t>
                      </a:r>
                      <a:r>
                        <a:rPr lang="en-US" sz="2000" b="1" dirty="0"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2000" b="1" dirty="0" err="1">
                          <a:effectLst/>
                          <a:latin typeface="Calibri" panose="020F0502020204030204" pitchFamily="34" charset="0"/>
                        </a:rPr>
                        <a:t>có</a:t>
                      </a:r>
                      <a:r>
                        <a:rPr lang="en-US" sz="2000" b="1" dirty="0"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2000" b="1" dirty="0" err="1">
                          <a:effectLst/>
                          <a:latin typeface="Calibri" panose="020F0502020204030204" pitchFamily="34" charset="0"/>
                        </a:rPr>
                        <a:t>đi</a:t>
                      </a:r>
                      <a:r>
                        <a:rPr lang="en-US" sz="2000" b="1" dirty="0"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2000" b="1" dirty="0" err="1">
                          <a:effectLst/>
                          <a:latin typeface="Calibri" panose="020F0502020204030204" pitchFamily="34" charset="0"/>
                        </a:rPr>
                        <a:t>được</a:t>
                      </a:r>
                      <a:r>
                        <a:rPr lang="en-US" sz="2000" b="1" dirty="0"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2000" b="1" dirty="0" err="1">
                          <a:effectLst/>
                          <a:latin typeface="Calibri" panose="020F0502020204030204" pitchFamily="34" charset="0"/>
                        </a:rPr>
                        <a:t>không</a:t>
                      </a:r>
                      <a:r>
                        <a:rPr lang="en-US" sz="2000" b="1" dirty="0">
                          <a:effectLst/>
                          <a:latin typeface="Calibri" panose="020F0502020204030204" pitchFamily="34" charset="0"/>
                        </a:rPr>
                        <a:t>?</a:t>
                      </a:r>
                      <a:endParaRPr lang="en-US" sz="2000" b="1" dirty="0"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err="1">
                          <a:effectLst/>
                          <a:latin typeface="Calibri" panose="020F0502020204030204" pitchFamily="34" charset="0"/>
                        </a:rPr>
                        <a:t>Không</a:t>
                      </a:r>
                      <a:r>
                        <a:rPr lang="en-US" sz="2000" dirty="0"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2000" dirty="0">
                          <a:effectLst/>
                          <a:latin typeface="Calibri" panose="020F0502020204030204" pitchFamily="34" charset="0"/>
                          <a:sym typeface="Wingdings"/>
                        </a:rPr>
                        <a:t>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Calibri" panose="020F0502020204030204" pitchFamily="34" charset="0"/>
                        </a:rPr>
                        <a:t>17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err="1">
                          <a:effectLst/>
                          <a:latin typeface="Calibri" panose="020F0502020204030204" pitchFamily="34" charset="0"/>
                        </a:rPr>
                        <a:t>Trẻ</a:t>
                      </a:r>
                      <a:r>
                        <a:rPr lang="en-US" sz="2000" dirty="0"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Calibri" panose="020F0502020204030204" pitchFamily="34" charset="0"/>
                        </a:rPr>
                        <a:t>có</a:t>
                      </a:r>
                      <a:r>
                        <a:rPr lang="en-US" sz="2000" dirty="0"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Calibri" panose="020F0502020204030204" pitchFamily="34" charset="0"/>
                        </a:rPr>
                        <a:t>nhìn</a:t>
                      </a:r>
                      <a:r>
                        <a:rPr lang="en-US" sz="2000" dirty="0"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Calibri" panose="020F0502020204030204" pitchFamily="34" charset="0"/>
                        </a:rPr>
                        <a:t>những</a:t>
                      </a:r>
                      <a:r>
                        <a:rPr lang="en-US" sz="2000" dirty="0"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Calibri" panose="020F0502020204030204" pitchFamily="34" charset="0"/>
                        </a:rPr>
                        <a:t>đồ</a:t>
                      </a:r>
                      <a:r>
                        <a:rPr lang="en-US" sz="2000" dirty="0"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Calibri" panose="020F0502020204030204" pitchFamily="34" charset="0"/>
                        </a:rPr>
                        <a:t>vật</a:t>
                      </a:r>
                      <a:r>
                        <a:rPr lang="en-US" sz="2000" dirty="0"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Calibri" panose="020F0502020204030204" pitchFamily="34" charset="0"/>
                        </a:rPr>
                        <a:t>mà</a:t>
                      </a:r>
                      <a:r>
                        <a:rPr lang="en-US" sz="2000" dirty="0"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Calibri" panose="020F0502020204030204" pitchFamily="34" charset="0"/>
                        </a:rPr>
                        <a:t>bạn</a:t>
                      </a:r>
                      <a:r>
                        <a:rPr lang="en-US" sz="2000" dirty="0"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Calibri" panose="020F0502020204030204" pitchFamily="34" charset="0"/>
                        </a:rPr>
                        <a:t>nhìn</a:t>
                      </a:r>
                      <a:r>
                        <a:rPr lang="en-US" sz="2000" dirty="0"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Calibri" panose="020F0502020204030204" pitchFamily="34" charset="0"/>
                        </a:rPr>
                        <a:t>không</a:t>
                      </a:r>
                      <a:r>
                        <a:rPr lang="en-US" sz="2000" dirty="0">
                          <a:effectLst/>
                          <a:latin typeface="Calibri" panose="020F0502020204030204" pitchFamily="34" charset="0"/>
                        </a:rPr>
                        <a:t>?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err="1">
                          <a:effectLst/>
                          <a:latin typeface="Calibri" panose="020F0502020204030204" pitchFamily="34" charset="0"/>
                        </a:rPr>
                        <a:t>Không</a:t>
                      </a:r>
                      <a:r>
                        <a:rPr lang="en-US" sz="2000" dirty="0"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2000" dirty="0">
                          <a:effectLst/>
                          <a:latin typeface="Calibri" panose="020F0502020204030204" pitchFamily="34" charset="0"/>
                          <a:sym typeface="Wingdings"/>
                        </a:rPr>
                        <a:t>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8255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Calibri" panose="020F0502020204030204" pitchFamily="34" charset="0"/>
                        </a:rPr>
                        <a:t>18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 err="1">
                          <a:effectLst/>
                          <a:latin typeface="Calibri" panose="020F0502020204030204" pitchFamily="34" charset="0"/>
                        </a:rPr>
                        <a:t>Trẻ</a:t>
                      </a:r>
                      <a:r>
                        <a:rPr lang="en-US" sz="2000" b="1" dirty="0"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2000" b="1" dirty="0" err="1">
                          <a:effectLst/>
                          <a:latin typeface="Calibri" panose="020F0502020204030204" pitchFamily="34" charset="0"/>
                        </a:rPr>
                        <a:t>có</a:t>
                      </a:r>
                      <a:r>
                        <a:rPr lang="en-US" sz="2000" b="1" dirty="0"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2000" b="1" dirty="0" err="1">
                          <a:effectLst/>
                          <a:latin typeface="Calibri" panose="020F0502020204030204" pitchFamily="34" charset="0"/>
                        </a:rPr>
                        <a:t>làm</a:t>
                      </a:r>
                      <a:r>
                        <a:rPr lang="en-US" sz="2000" b="1" dirty="0"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2000" b="1" dirty="0" err="1">
                          <a:effectLst/>
                          <a:latin typeface="Calibri" panose="020F0502020204030204" pitchFamily="34" charset="0"/>
                        </a:rPr>
                        <a:t>những</a:t>
                      </a:r>
                      <a:r>
                        <a:rPr lang="en-US" sz="2000" b="1" dirty="0"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2000" b="1" dirty="0" err="1">
                          <a:effectLst/>
                          <a:latin typeface="Calibri" panose="020F0502020204030204" pitchFamily="34" charset="0"/>
                        </a:rPr>
                        <a:t>cử</a:t>
                      </a:r>
                      <a:r>
                        <a:rPr lang="en-US" sz="2000" b="1" dirty="0"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2000" b="1" dirty="0" err="1">
                          <a:effectLst/>
                          <a:latin typeface="Calibri" panose="020F0502020204030204" pitchFamily="34" charset="0"/>
                        </a:rPr>
                        <a:t>động</a:t>
                      </a:r>
                      <a:r>
                        <a:rPr lang="en-US" sz="2000" b="1" dirty="0"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2000" b="1" dirty="0" err="1">
                          <a:effectLst/>
                          <a:latin typeface="Calibri" panose="020F0502020204030204" pitchFamily="34" charset="0"/>
                        </a:rPr>
                        <a:t>bất</a:t>
                      </a:r>
                      <a:r>
                        <a:rPr lang="en-US" sz="2000" b="1" dirty="0"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2000" b="1" dirty="0" err="1">
                          <a:effectLst/>
                          <a:latin typeface="Calibri" panose="020F0502020204030204" pitchFamily="34" charset="0"/>
                        </a:rPr>
                        <a:t>thường</a:t>
                      </a:r>
                      <a:r>
                        <a:rPr lang="en-US" sz="2000" b="1" dirty="0"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2000" b="1" dirty="0" err="1">
                          <a:effectLst/>
                          <a:latin typeface="Calibri" panose="020F0502020204030204" pitchFamily="34" charset="0"/>
                        </a:rPr>
                        <a:t>của</a:t>
                      </a:r>
                      <a:r>
                        <a:rPr lang="en-US" sz="2000" b="1" dirty="0"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2000" b="1" dirty="0" err="1">
                          <a:effectLst/>
                          <a:latin typeface="Calibri" panose="020F0502020204030204" pitchFamily="34" charset="0"/>
                        </a:rPr>
                        <a:t>ngón</a:t>
                      </a:r>
                      <a:r>
                        <a:rPr lang="en-US" sz="2000" b="1" dirty="0"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2000" b="1" dirty="0" err="1">
                          <a:effectLst/>
                          <a:latin typeface="Calibri" panose="020F0502020204030204" pitchFamily="34" charset="0"/>
                        </a:rPr>
                        <a:t>tay</a:t>
                      </a:r>
                      <a:r>
                        <a:rPr lang="en-US" sz="2000" b="1" dirty="0"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2000" b="1" dirty="0" err="1">
                          <a:effectLst/>
                          <a:latin typeface="Calibri" panose="020F0502020204030204" pitchFamily="34" charset="0"/>
                        </a:rPr>
                        <a:t>gần</a:t>
                      </a:r>
                      <a:r>
                        <a:rPr lang="en-US" sz="2000" b="1" dirty="0"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2000" b="1" dirty="0" err="1">
                          <a:effectLst/>
                          <a:latin typeface="Calibri" panose="020F0502020204030204" pitchFamily="34" charset="0"/>
                        </a:rPr>
                        <a:t>mặt</a:t>
                      </a:r>
                      <a:r>
                        <a:rPr lang="en-US" sz="2000" b="1" dirty="0"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2000" b="1" dirty="0" err="1">
                          <a:effectLst/>
                          <a:latin typeface="Calibri" panose="020F0502020204030204" pitchFamily="34" charset="0"/>
                        </a:rPr>
                        <a:t>trẻ</a:t>
                      </a:r>
                      <a:r>
                        <a:rPr lang="en-US" sz="2000" b="1" dirty="0"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2000" b="1" dirty="0" err="1">
                          <a:effectLst/>
                          <a:latin typeface="Calibri" panose="020F0502020204030204" pitchFamily="34" charset="0"/>
                        </a:rPr>
                        <a:t>không</a:t>
                      </a:r>
                      <a:r>
                        <a:rPr lang="en-US" sz="2000" b="1" dirty="0">
                          <a:effectLst/>
                          <a:latin typeface="Calibri" panose="020F0502020204030204" pitchFamily="34" charset="0"/>
                        </a:rPr>
                        <a:t>?</a:t>
                      </a:r>
                      <a:endParaRPr lang="en-US" sz="2000" b="1" dirty="0"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Calibri" panose="020F0502020204030204" pitchFamily="34" charset="0"/>
                        </a:rPr>
                        <a:t>Có </a:t>
                      </a:r>
                      <a:r>
                        <a:rPr lang="en-US" sz="2000">
                          <a:effectLst/>
                          <a:latin typeface="Calibri" panose="020F0502020204030204" pitchFamily="34" charset="0"/>
                          <a:sym typeface="Wingdings"/>
                        </a:rPr>
                        <a:t>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8255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Calibri" panose="020F0502020204030204" pitchFamily="34" charset="0"/>
                        </a:rPr>
                        <a:t>19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err="1">
                          <a:effectLst/>
                          <a:latin typeface="Calibri" panose="020F0502020204030204" pitchFamily="34" charset="0"/>
                        </a:rPr>
                        <a:t>Trẻ</a:t>
                      </a:r>
                      <a:r>
                        <a:rPr lang="en-US" sz="2000" dirty="0"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Calibri" panose="020F0502020204030204" pitchFamily="34" charset="0"/>
                        </a:rPr>
                        <a:t>có</a:t>
                      </a:r>
                      <a:r>
                        <a:rPr lang="en-US" sz="2000" dirty="0"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Calibri" panose="020F0502020204030204" pitchFamily="34" charset="0"/>
                        </a:rPr>
                        <a:t>làm</a:t>
                      </a:r>
                      <a:r>
                        <a:rPr lang="en-US" sz="2000" dirty="0"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Calibri" panose="020F0502020204030204" pitchFamily="34" charset="0"/>
                        </a:rPr>
                        <a:t>bạn</a:t>
                      </a:r>
                      <a:r>
                        <a:rPr lang="en-US" sz="2000" dirty="0"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Calibri" panose="020F0502020204030204" pitchFamily="34" charset="0"/>
                        </a:rPr>
                        <a:t>chú</a:t>
                      </a:r>
                      <a:r>
                        <a:rPr lang="en-US" sz="2000" dirty="0">
                          <a:effectLst/>
                          <a:latin typeface="Calibri" panose="020F0502020204030204" pitchFamily="34" charset="0"/>
                        </a:rPr>
                        <a:t> ý </a:t>
                      </a:r>
                      <a:r>
                        <a:rPr lang="en-US" sz="2000" dirty="0" err="1">
                          <a:effectLst/>
                          <a:latin typeface="Calibri" panose="020F0502020204030204" pitchFamily="34" charset="0"/>
                        </a:rPr>
                        <a:t>đến</a:t>
                      </a:r>
                      <a:r>
                        <a:rPr lang="en-US" sz="2000" dirty="0"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Calibri" panose="020F0502020204030204" pitchFamily="34" charset="0"/>
                        </a:rPr>
                        <a:t>sinh</a:t>
                      </a:r>
                      <a:r>
                        <a:rPr lang="en-US" sz="2000" dirty="0"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Calibri" panose="020F0502020204030204" pitchFamily="34" charset="0"/>
                        </a:rPr>
                        <a:t>hoạt</a:t>
                      </a:r>
                      <a:r>
                        <a:rPr lang="en-US" sz="2000" dirty="0"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Calibri" panose="020F0502020204030204" pitchFamily="34" charset="0"/>
                        </a:rPr>
                        <a:t>của</a:t>
                      </a:r>
                      <a:r>
                        <a:rPr lang="en-US" sz="2000" dirty="0"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Calibri" panose="020F0502020204030204" pitchFamily="34" charset="0"/>
                        </a:rPr>
                        <a:t>trẻ</a:t>
                      </a:r>
                      <a:r>
                        <a:rPr lang="en-US" sz="2000" dirty="0"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Calibri" panose="020F0502020204030204" pitchFamily="34" charset="0"/>
                        </a:rPr>
                        <a:t>không</a:t>
                      </a:r>
                      <a:r>
                        <a:rPr lang="en-US" sz="2000" dirty="0">
                          <a:effectLst/>
                          <a:latin typeface="Calibri" panose="020F0502020204030204" pitchFamily="34" charset="0"/>
                        </a:rPr>
                        <a:t>?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err="1">
                          <a:effectLst/>
                          <a:latin typeface="Calibri" panose="020F0502020204030204" pitchFamily="34" charset="0"/>
                        </a:rPr>
                        <a:t>Không</a:t>
                      </a:r>
                      <a:r>
                        <a:rPr lang="en-US" sz="2000" dirty="0"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2000" dirty="0">
                          <a:effectLst/>
                          <a:latin typeface="Calibri" panose="020F0502020204030204" pitchFamily="34" charset="0"/>
                          <a:sym typeface="Wingdings"/>
                        </a:rPr>
                        <a:t>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8255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Calibri" panose="020F0502020204030204" pitchFamily="34" charset="0"/>
                        </a:rPr>
                        <a:t>20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 err="1">
                          <a:effectLst/>
                          <a:latin typeface="Calibri" panose="020F0502020204030204" pitchFamily="34" charset="0"/>
                        </a:rPr>
                        <a:t>Có</a:t>
                      </a:r>
                      <a:r>
                        <a:rPr lang="en-US" sz="2000" b="1" dirty="0"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2000" b="1" dirty="0" err="1">
                          <a:effectLst/>
                          <a:latin typeface="Calibri" panose="020F0502020204030204" pitchFamily="34" charset="0"/>
                        </a:rPr>
                        <a:t>bao</a:t>
                      </a:r>
                      <a:r>
                        <a:rPr lang="en-US" sz="2000" b="1" dirty="0"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2000" b="1" dirty="0" err="1">
                          <a:effectLst/>
                          <a:latin typeface="Calibri" panose="020F0502020204030204" pitchFamily="34" charset="0"/>
                        </a:rPr>
                        <a:t>giờ</a:t>
                      </a:r>
                      <a:r>
                        <a:rPr lang="en-US" sz="2000" b="1" dirty="0"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2000" b="1" dirty="0" err="1">
                          <a:effectLst/>
                          <a:latin typeface="Calibri" panose="020F0502020204030204" pitchFamily="34" charset="0"/>
                        </a:rPr>
                        <a:t>bạn</a:t>
                      </a:r>
                      <a:r>
                        <a:rPr lang="en-US" sz="2000" b="1" dirty="0"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2000" b="1" dirty="0" err="1">
                          <a:effectLst/>
                          <a:latin typeface="Calibri" panose="020F0502020204030204" pitchFamily="34" charset="0"/>
                        </a:rPr>
                        <a:t>nghĩ</a:t>
                      </a:r>
                      <a:r>
                        <a:rPr lang="en-US" sz="2000" b="1" dirty="0">
                          <a:effectLst/>
                          <a:latin typeface="Calibri" panose="020F0502020204030204" pitchFamily="34" charset="0"/>
                        </a:rPr>
                        <a:t> con </a:t>
                      </a:r>
                      <a:r>
                        <a:rPr lang="en-US" sz="2000" b="1" dirty="0" err="1">
                          <a:effectLst/>
                          <a:latin typeface="Calibri" panose="020F0502020204030204" pitchFamily="34" charset="0"/>
                        </a:rPr>
                        <a:t>của</a:t>
                      </a:r>
                      <a:r>
                        <a:rPr lang="en-US" sz="2000" b="1" dirty="0"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2000" b="1" dirty="0" err="1">
                          <a:effectLst/>
                          <a:latin typeface="Calibri" panose="020F0502020204030204" pitchFamily="34" charset="0"/>
                        </a:rPr>
                        <a:t>bạn</a:t>
                      </a:r>
                      <a:r>
                        <a:rPr lang="en-US" sz="2000" b="1" dirty="0"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2000" b="1" dirty="0" err="1">
                          <a:effectLst/>
                          <a:latin typeface="Calibri" panose="020F0502020204030204" pitchFamily="34" charset="0"/>
                        </a:rPr>
                        <a:t>bị</a:t>
                      </a:r>
                      <a:r>
                        <a:rPr lang="en-US" sz="2000" b="1" dirty="0"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2000" b="1" dirty="0" err="1">
                          <a:effectLst/>
                          <a:latin typeface="Calibri" panose="020F0502020204030204" pitchFamily="34" charset="0"/>
                        </a:rPr>
                        <a:t>điếc</a:t>
                      </a:r>
                      <a:r>
                        <a:rPr lang="en-US" sz="2000" b="1" dirty="0"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2000" b="1" dirty="0" err="1">
                          <a:effectLst/>
                          <a:latin typeface="Calibri" panose="020F0502020204030204" pitchFamily="34" charset="0"/>
                        </a:rPr>
                        <a:t>không</a:t>
                      </a:r>
                      <a:r>
                        <a:rPr lang="en-US" sz="2000" b="1" dirty="0">
                          <a:effectLst/>
                          <a:latin typeface="Calibri" panose="020F0502020204030204" pitchFamily="34" charset="0"/>
                        </a:rPr>
                        <a:t>?</a:t>
                      </a:r>
                      <a:endParaRPr lang="en-US" sz="2000" b="1" dirty="0"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Calibri" panose="020F0502020204030204" pitchFamily="34" charset="0"/>
                        </a:rPr>
                        <a:t>Có </a:t>
                      </a:r>
                      <a:r>
                        <a:rPr lang="en-US" sz="2000">
                          <a:effectLst/>
                          <a:latin typeface="Calibri" panose="020F0502020204030204" pitchFamily="34" charset="0"/>
                          <a:sym typeface="Wingdings"/>
                        </a:rPr>
                        <a:t>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0"/>
            <a:ext cx="1524000" cy="13828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514600" y="152835"/>
            <a:ext cx="66294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chemeClr val="tx2"/>
                </a:solidFill>
                <a:latin typeface="Calibri" panose="020F0502020204030204" pitchFamily="34" charset="0"/>
              </a:rPr>
              <a:t>BẢNG TẦM SOÁT DẤU HIỆU RỐI LOẠN TỰ KỶ CHO TRẺ 16 - 48 THÁNG</a:t>
            </a:r>
            <a:endParaRPr lang="en-US" sz="3200" dirty="0">
              <a:solidFill>
                <a:schemeClr val="tx2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55161430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1852094638"/>
              </p:ext>
            </p:extLst>
          </p:nvPr>
        </p:nvGraphicFramePr>
        <p:xfrm>
          <a:off x="990600" y="1676400"/>
          <a:ext cx="8153399" cy="311277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13675"/>
                <a:gridCol w="5738071"/>
                <a:gridCol w="934105"/>
                <a:gridCol w="1067548"/>
              </a:tblGrid>
              <a:tr h="103759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Calibri" panose="020F0502020204030204" pitchFamily="34" charset="0"/>
                        </a:rPr>
                        <a:t>21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Trẻ</a:t>
                      </a:r>
                      <a:r>
                        <a:rPr lang="en-US" sz="20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2000" b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có</a:t>
                      </a:r>
                      <a:r>
                        <a:rPr lang="en-US" sz="20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2000" b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hiểu</a:t>
                      </a:r>
                      <a:r>
                        <a:rPr lang="en-US" sz="20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2000" b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điều</a:t>
                      </a:r>
                      <a:r>
                        <a:rPr lang="en-US" sz="20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2000" b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người</a:t>
                      </a:r>
                      <a:r>
                        <a:rPr lang="en-US" sz="20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2000" b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khác</a:t>
                      </a:r>
                      <a:r>
                        <a:rPr lang="en-US" sz="20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2000" b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nói</a:t>
                      </a:r>
                      <a:r>
                        <a:rPr lang="en-US" sz="20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2000" b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không</a:t>
                      </a:r>
                      <a:r>
                        <a:rPr lang="en-US" sz="20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?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11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Không</a:t>
                      </a:r>
                      <a:r>
                        <a:rPr lang="en-US" sz="20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20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sym typeface="Wingdings"/>
                        </a:rPr>
                        <a:t>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EF1"/>
                    </a:solidFill>
                  </a:tcPr>
                </a:tc>
              </a:tr>
              <a:tr h="103759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Calibri" panose="020F0502020204030204" pitchFamily="34" charset="0"/>
                        </a:rPr>
                        <a:t>22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 err="1">
                          <a:effectLst/>
                          <a:latin typeface="Calibri" panose="020F0502020204030204" pitchFamily="34" charset="0"/>
                        </a:rPr>
                        <a:t>Đôi</a:t>
                      </a:r>
                      <a:r>
                        <a:rPr lang="en-US" sz="2000" b="1" dirty="0"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2000" b="1" dirty="0" err="1">
                          <a:effectLst/>
                          <a:latin typeface="Calibri" panose="020F0502020204030204" pitchFamily="34" charset="0"/>
                        </a:rPr>
                        <a:t>khi</a:t>
                      </a:r>
                      <a:r>
                        <a:rPr lang="en-US" sz="2000" b="1" dirty="0"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2000" b="1" dirty="0" err="1">
                          <a:effectLst/>
                          <a:latin typeface="Calibri" panose="020F0502020204030204" pitchFamily="34" charset="0"/>
                        </a:rPr>
                        <a:t>trẻ</a:t>
                      </a:r>
                      <a:r>
                        <a:rPr lang="en-US" sz="2000" b="1" dirty="0"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2000" b="1" dirty="0" err="1">
                          <a:effectLst/>
                          <a:latin typeface="Calibri" panose="020F0502020204030204" pitchFamily="34" charset="0"/>
                        </a:rPr>
                        <a:t>có</a:t>
                      </a:r>
                      <a:r>
                        <a:rPr lang="en-US" sz="2000" b="1" dirty="0"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2000" b="1" dirty="0" err="1">
                          <a:effectLst/>
                          <a:latin typeface="Calibri" panose="020F0502020204030204" pitchFamily="34" charset="0"/>
                        </a:rPr>
                        <a:t>nhìn</a:t>
                      </a:r>
                      <a:r>
                        <a:rPr lang="en-US" sz="2000" b="1" dirty="0"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2000" b="1" dirty="0" err="1">
                          <a:effectLst/>
                          <a:latin typeface="Calibri" panose="020F0502020204030204" pitchFamily="34" charset="0"/>
                        </a:rPr>
                        <a:t>đăm</a:t>
                      </a:r>
                      <a:r>
                        <a:rPr lang="en-US" sz="2000" b="1" dirty="0"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2000" b="1" dirty="0" err="1">
                          <a:effectLst/>
                          <a:latin typeface="Calibri" panose="020F0502020204030204" pitchFamily="34" charset="0"/>
                        </a:rPr>
                        <a:t>đăm</a:t>
                      </a:r>
                      <a:r>
                        <a:rPr lang="en-US" sz="2000" b="1" dirty="0"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2000" b="1" dirty="0" err="1">
                          <a:effectLst/>
                          <a:latin typeface="Calibri" panose="020F0502020204030204" pitchFamily="34" charset="0"/>
                        </a:rPr>
                        <a:t>điều</a:t>
                      </a:r>
                      <a:r>
                        <a:rPr lang="en-US" sz="2000" b="1" dirty="0"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2000" b="1" dirty="0" err="1">
                          <a:effectLst/>
                          <a:latin typeface="Calibri" panose="020F0502020204030204" pitchFamily="34" charset="0"/>
                        </a:rPr>
                        <a:t>gì</a:t>
                      </a:r>
                      <a:r>
                        <a:rPr lang="en-US" sz="2000" b="1" dirty="0"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2000" b="1" dirty="0" err="1">
                          <a:effectLst/>
                          <a:latin typeface="Calibri" panose="020F0502020204030204" pitchFamily="34" charset="0"/>
                        </a:rPr>
                        <a:t>hoặc</a:t>
                      </a:r>
                      <a:r>
                        <a:rPr lang="en-US" sz="2000" b="1" dirty="0"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2000" b="1" dirty="0" err="1">
                          <a:effectLst/>
                          <a:latin typeface="Calibri" panose="020F0502020204030204" pitchFamily="34" charset="0"/>
                        </a:rPr>
                        <a:t>đi</a:t>
                      </a:r>
                      <a:r>
                        <a:rPr lang="en-US" sz="2000" b="1" dirty="0"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2000" b="1" dirty="0" err="1">
                          <a:effectLst/>
                          <a:latin typeface="Calibri" panose="020F0502020204030204" pitchFamily="34" charset="0"/>
                        </a:rPr>
                        <a:t>lang</a:t>
                      </a:r>
                      <a:r>
                        <a:rPr lang="en-US" sz="2000" b="1" dirty="0"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2000" b="1" dirty="0" err="1">
                          <a:effectLst/>
                          <a:latin typeface="Calibri" panose="020F0502020204030204" pitchFamily="34" charset="0"/>
                        </a:rPr>
                        <a:t>thang</a:t>
                      </a:r>
                      <a:r>
                        <a:rPr lang="en-US" sz="2000" b="1" dirty="0"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2000" b="1" dirty="0" err="1">
                          <a:effectLst/>
                          <a:latin typeface="Calibri" panose="020F0502020204030204" pitchFamily="34" charset="0"/>
                        </a:rPr>
                        <a:t>không</a:t>
                      </a:r>
                      <a:r>
                        <a:rPr lang="en-US" sz="2000" b="1" dirty="0"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2000" b="1" dirty="0" err="1">
                          <a:effectLst/>
                          <a:latin typeface="Calibri" panose="020F0502020204030204" pitchFamily="34" charset="0"/>
                        </a:rPr>
                        <a:t>chủ</a:t>
                      </a:r>
                      <a:r>
                        <a:rPr lang="en-US" sz="2000" b="1" dirty="0"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2000" b="1" dirty="0" err="1">
                          <a:effectLst/>
                          <a:latin typeface="Calibri" panose="020F0502020204030204" pitchFamily="34" charset="0"/>
                        </a:rPr>
                        <a:t>đích</a:t>
                      </a:r>
                      <a:r>
                        <a:rPr lang="en-US" sz="2000" b="1" dirty="0"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2000" b="1" dirty="0" err="1">
                          <a:effectLst/>
                          <a:latin typeface="Calibri" panose="020F0502020204030204" pitchFamily="34" charset="0"/>
                        </a:rPr>
                        <a:t>không</a:t>
                      </a:r>
                      <a:r>
                        <a:rPr lang="en-US" sz="2000" b="1" dirty="0">
                          <a:effectLst/>
                          <a:latin typeface="Calibri" panose="020F0502020204030204" pitchFamily="34" charset="0"/>
                        </a:rPr>
                        <a:t>?</a:t>
                      </a:r>
                      <a:endParaRPr lang="en-US" sz="2000" b="1" dirty="0"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err="1">
                          <a:effectLst/>
                          <a:latin typeface="Calibri" panose="020F0502020204030204" pitchFamily="34" charset="0"/>
                        </a:rPr>
                        <a:t>Có</a:t>
                      </a:r>
                      <a:r>
                        <a:rPr lang="en-US" sz="2000" dirty="0"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2000" dirty="0">
                          <a:effectLst/>
                          <a:latin typeface="Calibri" panose="020F0502020204030204" pitchFamily="34" charset="0"/>
                          <a:sym typeface="Wingdings"/>
                        </a:rPr>
                        <a:t>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103759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Calibri" panose="020F0502020204030204" pitchFamily="34" charset="0"/>
                        </a:rPr>
                        <a:t>23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 err="1">
                          <a:effectLst/>
                          <a:latin typeface="Calibri" panose="020F0502020204030204" pitchFamily="34" charset="0"/>
                        </a:rPr>
                        <a:t>Trẻ</a:t>
                      </a:r>
                      <a:r>
                        <a:rPr lang="en-US" sz="2000" b="1" dirty="0"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2000" b="1" dirty="0" err="1">
                          <a:effectLst/>
                          <a:latin typeface="Calibri" panose="020F0502020204030204" pitchFamily="34" charset="0"/>
                        </a:rPr>
                        <a:t>có</a:t>
                      </a:r>
                      <a:r>
                        <a:rPr lang="en-US" sz="2000" b="1" dirty="0"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2000" b="1" dirty="0" err="1">
                          <a:effectLst/>
                          <a:latin typeface="Calibri" panose="020F0502020204030204" pitchFamily="34" charset="0"/>
                        </a:rPr>
                        <a:t>nhìn</a:t>
                      </a:r>
                      <a:r>
                        <a:rPr lang="en-US" sz="2000" b="1" dirty="0"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2000" b="1" dirty="0" err="1">
                          <a:effectLst/>
                          <a:latin typeface="Calibri" panose="020F0502020204030204" pitchFamily="34" charset="0"/>
                        </a:rPr>
                        <a:t>mặt</a:t>
                      </a:r>
                      <a:r>
                        <a:rPr lang="en-US" sz="2000" b="1" dirty="0"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2000" b="1" dirty="0" err="1">
                          <a:effectLst/>
                          <a:latin typeface="Calibri" panose="020F0502020204030204" pitchFamily="34" charset="0"/>
                        </a:rPr>
                        <a:t>bạn</a:t>
                      </a:r>
                      <a:r>
                        <a:rPr lang="en-US" sz="2000" b="1" dirty="0"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2000" b="1" dirty="0" err="1">
                          <a:effectLst/>
                          <a:latin typeface="Calibri" panose="020F0502020204030204" pitchFamily="34" charset="0"/>
                        </a:rPr>
                        <a:t>để</a:t>
                      </a:r>
                      <a:r>
                        <a:rPr lang="en-US" sz="2000" b="1" dirty="0"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2000" b="1" dirty="0" err="1">
                          <a:effectLst/>
                          <a:latin typeface="Calibri" panose="020F0502020204030204" pitchFamily="34" charset="0"/>
                        </a:rPr>
                        <a:t>kiểm</a:t>
                      </a:r>
                      <a:r>
                        <a:rPr lang="en-US" sz="2000" b="1" dirty="0"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2000" b="1" dirty="0" err="1">
                          <a:effectLst/>
                          <a:latin typeface="Calibri" panose="020F0502020204030204" pitchFamily="34" charset="0"/>
                        </a:rPr>
                        <a:t>tra</a:t>
                      </a:r>
                      <a:r>
                        <a:rPr lang="en-US" sz="2000" b="1" dirty="0"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2000" b="1" dirty="0" err="1">
                          <a:effectLst/>
                          <a:latin typeface="Calibri" panose="020F0502020204030204" pitchFamily="34" charset="0"/>
                        </a:rPr>
                        <a:t>phản</a:t>
                      </a:r>
                      <a:r>
                        <a:rPr lang="en-US" sz="2000" b="1" dirty="0"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2000" b="1" dirty="0" err="1">
                          <a:effectLst/>
                          <a:latin typeface="Calibri" panose="020F0502020204030204" pitchFamily="34" charset="0"/>
                        </a:rPr>
                        <a:t>ứng</a:t>
                      </a:r>
                      <a:r>
                        <a:rPr lang="en-US" sz="2000" b="1" dirty="0"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2000" b="1" dirty="0" err="1">
                          <a:effectLst/>
                          <a:latin typeface="Calibri" panose="020F0502020204030204" pitchFamily="34" charset="0"/>
                        </a:rPr>
                        <a:t>của</a:t>
                      </a:r>
                      <a:r>
                        <a:rPr lang="en-US" sz="2000" b="1" dirty="0"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2000" b="1" dirty="0" err="1">
                          <a:effectLst/>
                          <a:latin typeface="Calibri" panose="020F0502020204030204" pitchFamily="34" charset="0"/>
                        </a:rPr>
                        <a:t>bạn</a:t>
                      </a:r>
                      <a:r>
                        <a:rPr lang="en-US" sz="2000" b="1" dirty="0"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2000" b="1" dirty="0" err="1">
                          <a:effectLst/>
                          <a:latin typeface="Calibri" panose="020F0502020204030204" pitchFamily="34" charset="0"/>
                        </a:rPr>
                        <a:t>khi</a:t>
                      </a:r>
                      <a:r>
                        <a:rPr lang="en-US" sz="2000" b="1" dirty="0"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2000" b="1" dirty="0" err="1">
                          <a:effectLst/>
                          <a:latin typeface="Calibri" panose="020F0502020204030204" pitchFamily="34" charset="0"/>
                        </a:rPr>
                        <a:t>đối</a:t>
                      </a:r>
                      <a:r>
                        <a:rPr lang="en-US" sz="2000" b="1" dirty="0"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2000" b="1" dirty="0" err="1">
                          <a:effectLst/>
                          <a:latin typeface="Calibri" panose="020F0502020204030204" pitchFamily="34" charset="0"/>
                        </a:rPr>
                        <a:t>diện</a:t>
                      </a:r>
                      <a:r>
                        <a:rPr lang="en-US" sz="2000" b="1" dirty="0"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2000" b="1" dirty="0" err="1">
                          <a:effectLst/>
                          <a:latin typeface="Calibri" panose="020F0502020204030204" pitchFamily="34" charset="0"/>
                        </a:rPr>
                        <a:t>với</a:t>
                      </a:r>
                      <a:r>
                        <a:rPr lang="en-US" sz="2000" b="1" dirty="0"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2000" b="1" dirty="0" err="1">
                          <a:effectLst/>
                          <a:latin typeface="Calibri" panose="020F0502020204030204" pitchFamily="34" charset="0"/>
                        </a:rPr>
                        <a:t>điều</a:t>
                      </a:r>
                      <a:r>
                        <a:rPr lang="en-US" sz="2000" b="1" dirty="0"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2000" b="1" dirty="0" err="1">
                          <a:effectLst/>
                          <a:latin typeface="Calibri" panose="020F0502020204030204" pitchFamily="34" charset="0"/>
                        </a:rPr>
                        <a:t>không</a:t>
                      </a:r>
                      <a:r>
                        <a:rPr lang="en-US" sz="2000" b="1" dirty="0"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2000" b="1" dirty="0" err="1">
                          <a:effectLst/>
                          <a:latin typeface="Calibri" panose="020F0502020204030204" pitchFamily="34" charset="0"/>
                        </a:rPr>
                        <a:t>quen</a:t>
                      </a:r>
                      <a:r>
                        <a:rPr lang="en-US" sz="2000" b="1" dirty="0"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2000" b="1" dirty="0" err="1">
                          <a:effectLst/>
                          <a:latin typeface="Calibri" panose="020F0502020204030204" pitchFamily="34" charset="0"/>
                        </a:rPr>
                        <a:t>thuộc</a:t>
                      </a:r>
                      <a:r>
                        <a:rPr lang="en-US" sz="2000" b="1" dirty="0"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2000" b="1" dirty="0" err="1">
                          <a:effectLst/>
                          <a:latin typeface="Calibri" panose="020F0502020204030204" pitchFamily="34" charset="0"/>
                        </a:rPr>
                        <a:t>không</a:t>
                      </a:r>
                      <a:r>
                        <a:rPr lang="en-US" sz="2000" b="1" dirty="0">
                          <a:effectLst/>
                          <a:latin typeface="Calibri" panose="020F0502020204030204" pitchFamily="34" charset="0"/>
                        </a:rPr>
                        <a:t>?</a:t>
                      </a:r>
                      <a:endParaRPr lang="en-US" sz="2000" b="1" dirty="0"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err="1">
                          <a:effectLst/>
                          <a:latin typeface="Calibri" panose="020F0502020204030204" pitchFamily="34" charset="0"/>
                        </a:rPr>
                        <a:t>Không</a:t>
                      </a:r>
                      <a:r>
                        <a:rPr lang="en-US" sz="2000" dirty="0"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2000" dirty="0">
                          <a:effectLst/>
                          <a:latin typeface="Calibri" panose="020F0502020204030204" pitchFamily="34" charset="0"/>
                          <a:sym typeface="Wingdings"/>
                        </a:rPr>
                        <a:t>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990600" y="5105400"/>
            <a:ext cx="81534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dirty="0" err="1" smtClean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itchFamily="18" charset="0"/>
              </a:rPr>
              <a:t>Đánh</a:t>
            </a:r>
            <a:r>
              <a:rPr lang="en-US" sz="2400" b="1" dirty="0" smtClean="0">
                <a:solidFill>
                  <a:prstClr val="black"/>
                </a:solidFill>
                <a:latin typeface="Calibri" panose="020F0502020204030204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itchFamily="18" charset="0"/>
              </a:rPr>
              <a:t>dấu</a:t>
            </a:r>
            <a:r>
              <a:rPr lang="en-US" sz="2400" b="1" dirty="0" smtClean="0">
                <a:solidFill>
                  <a:prstClr val="black"/>
                </a:solidFill>
                <a:latin typeface="Calibri" panose="020F0502020204030204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itchFamily="18" charset="0"/>
              </a:rPr>
              <a:t>nếu</a:t>
            </a:r>
            <a:r>
              <a:rPr lang="en-US" sz="2400" b="1" dirty="0" smtClean="0">
                <a:solidFill>
                  <a:prstClr val="black"/>
                </a:solidFill>
                <a:latin typeface="Calibri" panose="020F0502020204030204" pitchFamily="34" charset="0"/>
                <a:ea typeface="Calibri" pitchFamily="34" charset="0"/>
                <a:cs typeface="Times New Roman" pitchFamily="18" charset="0"/>
              </a:rPr>
              <a:t> Cha </a:t>
            </a:r>
            <a:r>
              <a:rPr lang="en-US" sz="2400" b="1" dirty="0" err="1" smtClean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itchFamily="18" charset="0"/>
              </a:rPr>
              <a:t>Mẹ</a:t>
            </a:r>
            <a:r>
              <a:rPr lang="en-US" sz="2400" b="1" dirty="0" smtClean="0">
                <a:solidFill>
                  <a:prstClr val="black"/>
                </a:solidFill>
                <a:latin typeface="Calibri" panose="020F0502020204030204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itchFamily="18" charset="0"/>
              </a:rPr>
              <a:t>cho</a:t>
            </a:r>
            <a:r>
              <a:rPr lang="en-US" sz="2400" b="1" dirty="0" smtClean="0">
                <a:solidFill>
                  <a:prstClr val="black"/>
                </a:solidFill>
                <a:latin typeface="Calibri" panose="020F0502020204030204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itchFamily="18" charset="0"/>
              </a:rPr>
              <a:t>câu</a:t>
            </a:r>
            <a:r>
              <a:rPr lang="en-US" sz="2400" b="1" dirty="0" smtClean="0">
                <a:solidFill>
                  <a:prstClr val="black"/>
                </a:solidFill>
                <a:latin typeface="Calibri" panose="020F0502020204030204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itchFamily="18" charset="0"/>
              </a:rPr>
              <a:t>trả</a:t>
            </a:r>
            <a:r>
              <a:rPr lang="en-US" sz="2400" b="1" dirty="0" smtClean="0">
                <a:solidFill>
                  <a:prstClr val="black"/>
                </a:solidFill>
                <a:latin typeface="Calibri" panose="020F0502020204030204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itchFamily="18" charset="0"/>
              </a:rPr>
              <a:t>lời</a:t>
            </a:r>
            <a:r>
              <a:rPr lang="en-US" sz="2400" b="1" dirty="0" smtClean="0">
                <a:solidFill>
                  <a:prstClr val="black"/>
                </a:solidFill>
                <a:latin typeface="Calibri" panose="020F0502020204030204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itchFamily="18" charset="0"/>
              </a:rPr>
              <a:t>như</a:t>
            </a:r>
            <a:r>
              <a:rPr lang="en-US" sz="2400" b="1" dirty="0" smtClean="0">
                <a:solidFill>
                  <a:prstClr val="black"/>
                </a:solidFill>
                <a:latin typeface="Calibri" panose="020F0502020204030204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itchFamily="18" charset="0"/>
              </a:rPr>
              <a:t>trên</a:t>
            </a:r>
            <a:endParaRPr lang="en-US" sz="2400" dirty="0" smtClean="0">
              <a:solidFill>
                <a:prstClr val="black"/>
              </a:solidFill>
              <a:latin typeface="Calibri" panose="020F0502020204030204" pitchFamily="34" charset="0"/>
              <a:cs typeface="Arial" pitchFamily="34" charset="0"/>
            </a:endParaRP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dirty="0" err="1" smtClean="0">
                <a:solidFill>
                  <a:prstClr val="black"/>
                </a:solidFill>
                <a:latin typeface="Calibri" panose="020F0502020204030204" pitchFamily="34" charset="0"/>
                <a:ea typeface="Calibri" pitchFamily="34" charset="0"/>
                <a:cs typeface="Times New Roman" pitchFamily="18" charset="0"/>
              </a:rPr>
              <a:t>Trẻ</a:t>
            </a:r>
            <a:r>
              <a:rPr lang="en-US" sz="2400" dirty="0" smtClean="0">
                <a:solidFill>
                  <a:prstClr val="black"/>
                </a:solidFill>
                <a:latin typeface="Calibri" panose="020F0502020204030204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prstClr val="black"/>
                </a:solidFill>
                <a:latin typeface="Calibri" panose="020F0502020204030204" pitchFamily="34" charset="0"/>
                <a:ea typeface="Calibri" pitchFamily="34" charset="0"/>
                <a:cs typeface="Times New Roman" pitchFamily="18" charset="0"/>
              </a:rPr>
              <a:t>thất</a:t>
            </a:r>
            <a:r>
              <a:rPr lang="en-US" sz="2400" dirty="0" smtClean="0">
                <a:solidFill>
                  <a:prstClr val="black"/>
                </a:solidFill>
                <a:latin typeface="Calibri" panose="020F0502020204030204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prstClr val="black"/>
                </a:solidFill>
                <a:latin typeface="Calibri" panose="020F0502020204030204" pitchFamily="34" charset="0"/>
                <a:ea typeface="Calibri" pitchFamily="34" charset="0"/>
                <a:cs typeface="Times New Roman" pitchFamily="18" charset="0"/>
              </a:rPr>
              <a:t>bại</a:t>
            </a:r>
            <a:r>
              <a:rPr lang="en-US" sz="2400" dirty="0" smtClean="0">
                <a:solidFill>
                  <a:prstClr val="black"/>
                </a:solidFill>
                <a:latin typeface="Calibri" panose="020F0502020204030204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prstClr val="black"/>
                </a:solidFill>
                <a:latin typeface="Calibri" panose="020F0502020204030204" pitchFamily="34" charset="0"/>
                <a:ea typeface="Calibri" pitchFamily="34" charset="0"/>
                <a:cs typeface="Times New Roman" pitchFamily="18" charset="0"/>
              </a:rPr>
              <a:t>nếu</a:t>
            </a:r>
            <a:r>
              <a:rPr lang="en-US" sz="2400" dirty="0" smtClean="0">
                <a:solidFill>
                  <a:prstClr val="black"/>
                </a:solidFill>
                <a:latin typeface="Calibri" panose="020F0502020204030204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prstClr val="black"/>
                </a:solidFill>
                <a:latin typeface="Calibri" panose="020F0502020204030204" pitchFamily="34" charset="0"/>
                <a:ea typeface="Calibri" pitchFamily="34" charset="0"/>
                <a:cs typeface="Times New Roman" pitchFamily="18" charset="0"/>
              </a:rPr>
              <a:t>có</a:t>
            </a:r>
            <a:r>
              <a:rPr lang="en-US" sz="2400" dirty="0" smtClean="0">
                <a:solidFill>
                  <a:prstClr val="black"/>
                </a:solidFill>
                <a:latin typeface="Calibri" panose="020F0502020204030204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prstClr val="black"/>
                </a:solidFill>
                <a:latin typeface="Calibri" panose="020F0502020204030204" pitchFamily="34" charset="0"/>
                <a:ea typeface="Calibri" pitchFamily="34" charset="0"/>
                <a:cs typeface="Times New Roman" pitchFamily="18" charset="0"/>
              </a:rPr>
              <a:t>tối</a:t>
            </a:r>
            <a:r>
              <a:rPr lang="en-US" sz="2400" dirty="0" smtClean="0">
                <a:solidFill>
                  <a:prstClr val="black"/>
                </a:solidFill>
                <a:latin typeface="Calibri" panose="020F0502020204030204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prstClr val="black"/>
                </a:solidFill>
                <a:latin typeface="Calibri" panose="020F0502020204030204" pitchFamily="34" charset="0"/>
                <a:ea typeface="Calibri" pitchFamily="34" charset="0"/>
                <a:cs typeface="Times New Roman" pitchFamily="18" charset="0"/>
              </a:rPr>
              <a:t>thiểu</a:t>
            </a:r>
            <a:r>
              <a:rPr lang="en-US" sz="2400" dirty="0" smtClean="0">
                <a:solidFill>
                  <a:prstClr val="black"/>
                </a:solidFill>
                <a:latin typeface="Calibri" panose="020F0502020204030204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400" b="1" dirty="0" smtClean="0">
                <a:solidFill>
                  <a:prstClr val="black"/>
                </a:solidFill>
                <a:latin typeface="Calibri" panose="020F0502020204030204" pitchFamily="34" charset="0"/>
                <a:ea typeface="Calibri" pitchFamily="34" charset="0"/>
                <a:cs typeface="Times New Roman" pitchFamily="18" charset="0"/>
              </a:rPr>
              <a:t>2 </a:t>
            </a:r>
            <a:r>
              <a:rPr lang="en-US" sz="2400" b="1" dirty="0" err="1" smtClean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itchFamily="18" charset="0"/>
              </a:rPr>
              <a:t>dấu</a:t>
            </a:r>
            <a:r>
              <a:rPr lang="en-US" sz="2400" b="1" dirty="0" smtClean="0">
                <a:solidFill>
                  <a:prstClr val="black"/>
                </a:solidFill>
                <a:latin typeface="Calibri" panose="020F0502020204030204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itchFamily="18" charset="0"/>
              </a:rPr>
              <a:t>hiệu</a:t>
            </a:r>
            <a:r>
              <a:rPr lang="en-US" sz="2400" b="1" dirty="0" smtClean="0">
                <a:solidFill>
                  <a:prstClr val="black"/>
                </a:solidFill>
                <a:latin typeface="Calibri" panose="020F0502020204030204" pitchFamily="34" charset="0"/>
                <a:ea typeface="Calibri" pitchFamily="34" charset="0"/>
                <a:cs typeface="Times New Roman" pitchFamily="18" charset="0"/>
              </a:rPr>
              <a:t> in </a:t>
            </a:r>
            <a:r>
              <a:rPr lang="en-US" sz="2400" b="1" dirty="0" err="1" smtClean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itchFamily="18" charset="0"/>
              </a:rPr>
              <a:t>đậm</a:t>
            </a:r>
            <a:r>
              <a:rPr lang="en-US" sz="2400" dirty="0" smtClean="0">
                <a:solidFill>
                  <a:prstClr val="black"/>
                </a:solidFill>
                <a:latin typeface="Calibri" panose="020F0502020204030204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prstClr val="black"/>
                </a:solidFill>
                <a:latin typeface="Calibri" panose="020F0502020204030204" pitchFamily="34" charset="0"/>
                <a:ea typeface="Calibri" pitchFamily="34" charset="0"/>
                <a:cs typeface="Times New Roman" pitchFamily="18" charset="0"/>
              </a:rPr>
              <a:t>được</a:t>
            </a:r>
            <a:r>
              <a:rPr lang="en-US" sz="2400" dirty="0" smtClean="0">
                <a:solidFill>
                  <a:prstClr val="black"/>
                </a:solidFill>
                <a:latin typeface="Calibri" panose="020F0502020204030204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prstClr val="black"/>
                </a:solidFill>
                <a:latin typeface="Calibri" panose="020F0502020204030204" pitchFamily="34" charset="0"/>
                <a:ea typeface="Calibri" pitchFamily="34" charset="0"/>
                <a:cs typeface="Times New Roman" pitchFamily="18" charset="0"/>
              </a:rPr>
              <a:t>đánh</a:t>
            </a:r>
            <a:r>
              <a:rPr lang="en-US" sz="2400" dirty="0" smtClean="0">
                <a:solidFill>
                  <a:prstClr val="black"/>
                </a:solidFill>
                <a:latin typeface="Calibri" panose="020F0502020204030204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prstClr val="black"/>
                </a:solidFill>
                <a:latin typeface="Calibri" panose="020F0502020204030204" pitchFamily="34" charset="0"/>
                <a:ea typeface="Calibri" pitchFamily="34" charset="0"/>
                <a:cs typeface="Times New Roman" pitchFamily="18" charset="0"/>
              </a:rPr>
              <a:t>dấu</a:t>
            </a:r>
            <a:r>
              <a:rPr lang="en-US" sz="2400" dirty="0" smtClean="0">
                <a:solidFill>
                  <a:prstClr val="black"/>
                </a:solidFill>
                <a:latin typeface="Calibri" panose="020F0502020204030204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prstClr val="black"/>
                </a:solidFill>
                <a:latin typeface="Calibri" panose="020F0502020204030204" pitchFamily="34" charset="0"/>
                <a:ea typeface="Calibri" pitchFamily="34" charset="0"/>
                <a:cs typeface="Times New Roman" pitchFamily="18" charset="0"/>
              </a:rPr>
              <a:t>hoặc</a:t>
            </a:r>
            <a:r>
              <a:rPr lang="en-US" sz="2400" dirty="0" smtClean="0">
                <a:solidFill>
                  <a:prstClr val="black"/>
                </a:solidFill>
                <a:latin typeface="Calibri" panose="020F0502020204030204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prstClr val="black"/>
                </a:solidFill>
                <a:latin typeface="Calibri" panose="020F0502020204030204" pitchFamily="34" charset="0"/>
                <a:ea typeface="Calibri" pitchFamily="34" charset="0"/>
                <a:cs typeface="Times New Roman" pitchFamily="18" charset="0"/>
              </a:rPr>
              <a:t>tối</a:t>
            </a:r>
            <a:r>
              <a:rPr lang="en-US" sz="2400" dirty="0" smtClean="0">
                <a:solidFill>
                  <a:prstClr val="black"/>
                </a:solidFill>
                <a:latin typeface="Calibri" panose="020F0502020204030204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prstClr val="black"/>
                </a:solidFill>
                <a:latin typeface="Calibri" panose="020F0502020204030204" pitchFamily="34" charset="0"/>
                <a:ea typeface="Calibri" pitchFamily="34" charset="0"/>
                <a:cs typeface="Times New Roman" pitchFamily="18" charset="0"/>
              </a:rPr>
              <a:t>thiểu</a:t>
            </a:r>
            <a:r>
              <a:rPr lang="en-US" sz="2400" dirty="0" smtClean="0">
                <a:solidFill>
                  <a:prstClr val="black"/>
                </a:solidFill>
                <a:latin typeface="Calibri" panose="020F0502020204030204" pitchFamily="34" charset="0"/>
                <a:ea typeface="Calibri" pitchFamily="34" charset="0"/>
                <a:cs typeface="Times New Roman" pitchFamily="18" charset="0"/>
              </a:rPr>
              <a:t> 3 </a:t>
            </a:r>
            <a:r>
              <a:rPr lang="en-US" sz="2400" dirty="0" err="1" smtClean="0">
                <a:solidFill>
                  <a:prstClr val="black"/>
                </a:solidFill>
                <a:latin typeface="Calibri" panose="020F0502020204030204" pitchFamily="34" charset="0"/>
                <a:ea typeface="Calibri" pitchFamily="34" charset="0"/>
                <a:cs typeface="Times New Roman" pitchFamily="18" charset="0"/>
              </a:rPr>
              <a:t>dấu</a:t>
            </a:r>
            <a:r>
              <a:rPr lang="en-US" sz="2400" dirty="0" smtClean="0">
                <a:solidFill>
                  <a:prstClr val="black"/>
                </a:solidFill>
                <a:latin typeface="Calibri" panose="020F0502020204030204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prstClr val="black"/>
                </a:solidFill>
                <a:latin typeface="Calibri" panose="020F0502020204030204" pitchFamily="34" charset="0"/>
                <a:ea typeface="Calibri" pitchFamily="34" charset="0"/>
                <a:cs typeface="Times New Roman" pitchFamily="18" charset="0"/>
              </a:rPr>
              <a:t>hiệu</a:t>
            </a:r>
            <a:r>
              <a:rPr lang="en-US" sz="2400" dirty="0" smtClean="0">
                <a:solidFill>
                  <a:prstClr val="black"/>
                </a:solidFill>
                <a:latin typeface="Calibri" panose="020F0502020204030204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prstClr val="black"/>
                </a:solidFill>
                <a:latin typeface="Calibri" panose="020F0502020204030204" pitchFamily="34" charset="0"/>
                <a:ea typeface="Calibri" pitchFamily="34" charset="0"/>
                <a:cs typeface="Times New Roman" pitchFamily="18" charset="0"/>
              </a:rPr>
              <a:t>trong</a:t>
            </a:r>
            <a:r>
              <a:rPr lang="en-US" sz="2400" dirty="0" smtClean="0">
                <a:solidFill>
                  <a:prstClr val="black"/>
                </a:solidFill>
                <a:latin typeface="Calibri" panose="020F0502020204030204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prstClr val="black"/>
                </a:solidFill>
                <a:latin typeface="Calibri" panose="020F0502020204030204" pitchFamily="34" charset="0"/>
                <a:ea typeface="Calibri" pitchFamily="34" charset="0"/>
                <a:cs typeface="Times New Roman" pitchFamily="18" charset="0"/>
              </a:rPr>
              <a:t>tống</a:t>
            </a:r>
            <a:r>
              <a:rPr lang="en-US" sz="2400" dirty="0" smtClean="0">
                <a:solidFill>
                  <a:prstClr val="black"/>
                </a:solidFill>
                <a:latin typeface="Calibri" panose="020F0502020204030204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prstClr val="black"/>
                </a:solidFill>
                <a:latin typeface="Calibri" panose="020F0502020204030204" pitchFamily="34" charset="0"/>
                <a:ea typeface="Calibri" pitchFamily="34" charset="0"/>
                <a:cs typeface="Times New Roman" pitchFamily="18" charset="0"/>
              </a:rPr>
              <a:t>số</a:t>
            </a:r>
            <a:r>
              <a:rPr lang="en-US" sz="2400" dirty="0" smtClean="0">
                <a:solidFill>
                  <a:prstClr val="black"/>
                </a:solidFill>
                <a:latin typeface="Calibri" panose="020F0502020204030204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prstClr val="black"/>
                </a:solidFill>
                <a:latin typeface="Calibri" panose="020F0502020204030204" pitchFamily="34" charset="0"/>
                <a:ea typeface="Calibri" pitchFamily="34" charset="0"/>
                <a:cs typeface="Times New Roman" pitchFamily="18" charset="0"/>
              </a:rPr>
              <a:t>các</a:t>
            </a:r>
            <a:r>
              <a:rPr lang="en-US" sz="2400" dirty="0" smtClean="0">
                <a:solidFill>
                  <a:prstClr val="black"/>
                </a:solidFill>
                <a:latin typeface="Calibri" panose="020F0502020204030204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prstClr val="black"/>
                </a:solidFill>
                <a:latin typeface="Calibri" panose="020F0502020204030204" pitchFamily="34" charset="0"/>
                <a:ea typeface="Calibri" pitchFamily="34" charset="0"/>
                <a:cs typeface="Times New Roman" pitchFamily="18" charset="0"/>
              </a:rPr>
              <a:t>dấu</a:t>
            </a:r>
            <a:r>
              <a:rPr lang="en-US" sz="2400" dirty="0" smtClean="0">
                <a:solidFill>
                  <a:prstClr val="black"/>
                </a:solidFill>
                <a:latin typeface="Calibri" panose="020F0502020204030204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prstClr val="black"/>
                </a:solidFill>
                <a:latin typeface="Calibri" panose="020F0502020204030204" pitchFamily="34" charset="0"/>
                <a:ea typeface="Calibri" pitchFamily="34" charset="0"/>
                <a:cs typeface="Times New Roman" pitchFamily="18" charset="0"/>
              </a:rPr>
              <a:t>hiệu</a:t>
            </a:r>
            <a:r>
              <a:rPr lang="en-US" sz="2400" dirty="0" smtClean="0">
                <a:solidFill>
                  <a:prstClr val="black"/>
                </a:solidFill>
                <a:latin typeface="Calibri" panose="020F0502020204030204" pitchFamily="34" charset="0"/>
                <a:ea typeface="Calibri" pitchFamily="34" charset="0"/>
                <a:cs typeface="Times New Roman" pitchFamily="18" charset="0"/>
              </a:rPr>
              <a:t>.</a:t>
            </a:r>
            <a:endParaRPr lang="en-US" sz="2400" dirty="0" smtClean="0">
              <a:solidFill>
                <a:prstClr val="black"/>
              </a:solidFill>
              <a:latin typeface="Calibri" panose="020F0502020204030204" pitchFamily="34" charset="0"/>
              <a:cs typeface="Arial" pitchFamily="34" charset="0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0"/>
            <a:ext cx="1524000" cy="13828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2514600" y="152835"/>
            <a:ext cx="66294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chemeClr val="tx2"/>
                </a:solidFill>
                <a:latin typeface="Calibri" panose="020F0502020204030204" pitchFamily="34" charset="0"/>
              </a:rPr>
              <a:t>BẢNG TẦM SOÁT DẤU HIỆU RỐI LOẠN TỰ KỶ CHO TRẺ 16 - 48 THÁNG</a:t>
            </a:r>
            <a:endParaRPr lang="en-US" sz="3200" dirty="0">
              <a:solidFill>
                <a:schemeClr val="tx2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33546225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2362200"/>
            <a:ext cx="8153400" cy="2362200"/>
          </a:xfrm>
        </p:spPr>
        <p:txBody>
          <a:bodyPr>
            <a:normAutofit fontScale="92500" lnSpcReduction="20000"/>
          </a:bodyPr>
          <a:lstStyle/>
          <a:p>
            <a:pPr marL="0" lvl="0" indent="0" algn="just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itchFamily="18" charset="0"/>
              </a:rPr>
              <a:t>Đánh dấu nếu Cha Mẹ cho câu trả </a:t>
            </a:r>
            <a:r>
              <a:rPr lang="en-US" dirty="0" smtClean="0">
                <a:latin typeface="Calibri" panose="020F0502020204030204" pitchFamily="34" charset="0"/>
                <a:ea typeface="Calibri" pitchFamily="34" charset="0"/>
                <a:cs typeface="Times New Roman" pitchFamily="18" charset="0"/>
              </a:rPr>
              <a:t>lời vào ô </a:t>
            </a:r>
            <a:r>
              <a:rPr lang="en-US" b="1" dirty="0" smtClean="0">
                <a:latin typeface="Calibri" panose="020F0502020204030204" pitchFamily="34" charset="0"/>
                <a:ea typeface="Calibri" pitchFamily="34" charset="0"/>
                <a:cs typeface="Times New Roman" pitchFamily="18" charset="0"/>
              </a:rPr>
              <a:t>có</a:t>
            </a:r>
            <a:r>
              <a:rPr lang="en-US" dirty="0" smtClean="0">
                <a:latin typeface="Calibri" panose="020F0502020204030204" pitchFamily="34" charset="0"/>
                <a:ea typeface="Calibri" pitchFamily="34" charset="0"/>
                <a:cs typeface="Times New Roman" pitchFamily="18" charset="0"/>
              </a:rPr>
              <a:t> hoặc </a:t>
            </a:r>
            <a:r>
              <a:rPr lang="en-US" b="1" dirty="0" smtClean="0">
                <a:latin typeface="Calibri" panose="020F0502020204030204" pitchFamily="34" charset="0"/>
                <a:ea typeface="Calibri" pitchFamily="34" charset="0"/>
                <a:cs typeface="Times New Roman" pitchFamily="18" charset="0"/>
              </a:rPr>
              <a:t>không</a:t>
            </a:r>
          </a:p>
          <a:p>
            <a:pPr marL="0" lvl="0" indent="0" algn="just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n-US" dirty="0">
              <a:latin typeface="Calibri" panose="020F0502020204030204" pitchFamily="34" charset="0"/>
              <a:cs typeface="Arial" pitchFamily="34" charset="0"/>
            </a:endParaRPr>
          </a:p>
          <a:p>
            <a:pPr marL="0" lvl="0" indent="0" algn="just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dirty="0" err="1">
                <a:latin typeface="Calibri" panose="020F0502020204030204" pitchFamily="34" charset="0"/>
                <a:ea typeface="Calibri" pitchFamily="34" charset="0"/>
                <a:cs typeface="Times New Roman" pitchFamily="18" charset="0"/>
              </a:rPr>
              <a:t>Trẻ</a:t>
            </a:r>
            <a:r>
              <a:rPr lang="en-US" dirty="0">
                <a:latin typeface="Calibri" panose="020F0502020204030204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ea typeface="Calibri" pitchFamily="34" charset="0"/>
                <a:cs typeface="Times New Roman" pitchFamily="18" charset="0"/>
              </a:rPr>
              <a:t>thất</a:t>
            </a:r>
            <a:r>
              <a:rPr lang="en-US" dirty="0">
                <a:latin typeface="Calibri" panose="020F0502020204030204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ea typeface="Calibri" pitchFamily="34" charset="0"/>
                <a:cs typeface="Times New Roman" pitchFamily="18" charset="0"/>
              </a:rPr>
              <a:t>bại</a:t>
            </a:r>
            <a:r>
              <a:rPr lang="en-US" dirty="0">
                <a:latin typeface="Calibri" panose="020F0502020204030204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ea typeface="Calibri" pitchFamily="34" charset="0"/>
                <a:cs typeface="Times New Roman" pitchFamily="18" charset="0"/>
              </a:rPr>
              <a:t>nếu</a:t>
            </a:r>
            <a:r>
              <a:rPr lang="en-US" dirty="0">
                <a:latin typeface="Calibri" panose="020F0502020204030204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ea typeface="Calibri" pitchFamily="34" charset="0"/>
                <a:cs typeface="Times New Roman" pitchFamily="18" charset="0"/>
              </a:rPr>
              <a:t>có</a:t>
            </a:r>
            <a:r>
              <a:rPr lang="en-US" dirty="0">
                <a:latin typeface="Calibri" panose="020F0502020204030204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ea typeface="Calibri" pitchFamily="34" charset="0"/>
                <a:cs typeface="Times New Roman" pitchFamily="18" charset="0"/>
              </a:rPr>
              <a:t>tối</a:t>
            </a:r>
            <a:r>
              <a:rPr lang="en-US" dirty="0">
                <a:latin typeface="Calibri" panose="020F0502020204030204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ea typeface="Calibri" pitchFamily="34" charset="0"/>
                <a:cs typeface="Times New Roman" pitchFamily="18" charset="0"/>
              </a:rPr>
              <a:t>thiểu</a:t>
            </a:r>
            <a:r>
              <a:rPr lang="en-US" dirty="0">
                <a:latin typeface="Calibri" panose="020F0502020204030204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b="1" dirty="0">
                <a:latin typeface="Calibri" panose="020F0502020204030204" pitchFamily="34" charset="0"/>
                <a:ea typeface="Calibri" pitchFamily="34" charset="0"/>
                <a:cs typeface="Times New Roman" pitchFamily="18" charset="0"/>
              </a:rPr>
              <a:t>2 </a:t>
            </a:r>
            <a:r>
              <a:rPr lang="en-US" b="1" dirty="0" err="1">
                <a:latin typeface="Calibri" panose="020F0502020204030204" pitchFamily="34" charset="0"/>
                <a:ea typeface="Calibri" pitchFamily="34" charset="0"/>
                <a:cs typeface="Times New Roman" pitchFamily="18" charset="0"/>
              </a:rPr>
              <a:t>dấu</a:t>
            </a:r>
            <a:r>
              <a:rPr lang="en-US" b="1" dirty="0">
                <a:latin typeface="Calibri" panose="020F0502020204030204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b="1" dirty="0" err="1">
                <a:latin typeface="Calibri" panose="020F0502020204030204" pitchFamily="34" charset="0"/>
                <a:ea typeface="Calibri" pitchFamily="34" charset="0"/>
                <a:cs typeface="Times New Roman" pitchFamily="18" charset="0"/>
              </a:rPr>
              <a:t>hiệu</a:t>
            </a:r>
            <a:r>
              <a:rPr lang="en-US" b="1" dirty="0">
                <a:latin typeface="Calibri" panose="020F0502020204030204" pitchFamily="34" charset="0"/>
                <a:ea typeface="Calibri" pitchFamily="34" charset="0"/>
                <a:cs typeface="Times New Roman" pitchFamily="18" charset="0"/>
              </a:rPr>
              <a:t> in </a:t>
            </a:r>
            <a:r>
              <a:rPr lang="en-US" b="1" dirty="0" err="1">
                <a:latin typeface="Calibri" panose="020F0502020204030204" pitchFamily="34" charset="0"/>
                <a:ea typeface="Calibri" pitchFamily="34" charset="0"/>
                <a:cs typeface="Times New Roman" pitchFamily="18" charset="0"/>
              </a:rPr>
              <a:t>đậm</a:t>
            </a:r>
            <a:r>
              <a:rPr lang="en-US" dirty="0">
                <a:latin typeface="Calibri" panose="020F0502020204030204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ea typeface="Calibri" pitchFamily="34" charset="0"/>
                <a:cs typeface="Times New Roman" pitchFamily="18" charset="0"/>
              </a:rPr>
              <a:t>được</a:t>
            </a:r>
            <a:r>
              <a:rPr lang="en-US" dirty="0">
                <a:latin typeface="Calibri" panose="020F0502020204030204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ea typeface="Calibri" pitchFamily="34" charset="0"/>
                <a:cs typeface="Times New Roman" pitchFamily="18" charset="0"/>
              </a:rPr>
              <a:t>đánh</a:t>
            </a:r>
            <a:r>
              <a:rPr lang="en-US" dirty="0">
                <a:latin typeface="Calibri" panose="020F0502020204030204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ea typeface="Calibri" pitchFamily="34" charset="0"/>
                <a:cs typeface="Times New Roman" pitchFamily="18" charset="0"/>
              </a:rPr>
              <a:t>dấu</a:t>
            </a:r>
            <a:r>
              <a:rPr lang="en-US" dirty="0">
                <a:latin typeface="Calibri" panose="020F0502020204030204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ea typeface="Calibri" pitchFamily="34" charset="0"/>
                <a:cs typeface="Times New Roman" pitchFamily="18" charset="0"/>
              </a:rPr>
              <a:t>hoặc</a:t>
            </a:r>
            <a:r>
              <a:rPr lang="en-US" dirty="0">
                <a:latin typeface="Calibri" panose="020F0502020204030204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ea typeface="Calibri" pitchFamily="34" charset="0"/>
                <a:cs typeface="Times New Roman" pitchFamily="18" charset="0"/>
              </a:rPr>
              <a:t>tối</a:t>
            </a:r>
            <a:r>
              <a:rPr lang="en-US" dirty="0">
                <a:latin typeface="Calibri" panose="020F0502020204030204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ea typeface="Calibri" pitchFamily="34" charset="0"/>
                <a:cs typeface="Times New Roman" pitchFamily="18" charset="0"/>
              </a:rPr>
              <a:t>thiểu</a:t>
            </a:r>
            <a:r>
              <a:rPr lang="en-US" dirty="0">
                <a:latin typeface="Calibri" panose="020F0502020204030204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b="1" dirty="0">
                <a:latin typeface="Calibri" panose="020F0502020204030204" pitchFamily="34" charset="0"/>
                <a:ea typeface="Calibri" pitchFamily="34" charset="0"/>
                <a:cs typeface="Times New Roman" pitchFamily="18" charset="0"/>
              </a:rPr>
              <a:t>3 </a:t>
            </a:r>
            <a:r>
              <a:rPr lang="en-US" b="1" dirty="0" err="1">
                <a:latin typeface="Calibri" panose="020F0502020204030204" pitchFamily="34" charset="0"/>
                <a:ea typeface="Calibri" pitchFamily="34" charset="0"/>
                <a:cs typeface="Times New Roman" pitchFamily="18" charset="0"/>
              </a:rPr>
              <a:t>dấu</a:t>
            </a:r>
            <a:r>
              <a:rPr lang="en-US" b="1" dirty="0">
                <a:latin typeface="Calibri" panose="020F0502020204030204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b="1" dirty="0" err="1">
                <a:latin typeface="Calibri" panose="020F0502020204030204" pitchFamily="34" charset="0"/>
                <a:ea typeface="Calibri" pitchFamily="34" charset="0"/>
                <a:cs typeface="Times New Roman" pitchFamily="18" charset="0"/>
              </a:rPr>
              <a:t>hiệu</a:t>
            </a:r>
            <a:r>
              <a:rPr lang="en-US" b="1" dirty="0">
                <a:latin typeface="Calibri" panose="020F0502020204030204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ea typeface="Calibri" pitchFamily="34" charset="0"/>
                <a:cs typeface="Times New Roman" pitchFamily="18" charset="0"/>
              </a:rPr>
              <a:t>trong</a:t>
            </a:r>
            <a:r>
              <a:rPr lang="en-US" dirty="0">
                <a:latin typeface="Calibri" panose="020F0502020204030204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ea typeface="Calibri" pitchFamily="34" charset="0"/>
                <a:cs typeface="Times New Roman" pitchFamily="18" charset="0"/>
              </a:rPr>
              <a:t>tống</a:t>
            </a:r>
            <a:r>
              <a:rPr lang="en-US" dirty="0">
                <a:latin typeface="Calibri" panose="020F0502020204030204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ea typeface="Calibri" pitchFamily="34" charset="0"/>
                <a:cs typeface="Times New Roman" pitchFamily="18" charset="0"/>
              </a:rPr>
              <a:t>số</a:t>
            </a:r>
            <a:r>
              <a:rPr lang="en-US" dirty="0">
                <a:latin typeface="Calibri" panose="020F0502020204030204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ea typeface="Calibri" pitchFamily="34" charset="0"/>
                <a:cs typeface="Times New Roman" pitchFamily="18" charset="0"/>
              </a:rPr>
              <a:t>các</a:t>
            </a:r>
            <a:r>
              <a:rPr lang="en-US" dirty="0">
                <a:latin typeface="Calibri" panose="020F0502020204030204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ea typeface="Calibri" pitchFamily="34" charset="0"/>
                <a:cs typeface="Times New Roman" pitchFamily="18" charset="0"/>
              </a:rPr>
              <a:t>dấu</a:t>
            </a:r>
            <a:r>
              <a:rPr lang="en-US" dirty="0">
                <a:latin typeface="Calibri" panose="020F0502020204030204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ea typeface="Calibri" pitchFamily="34" charset="0"/>
                <a:cs typeface="Times New Roman" pitchFamily="18" charset="0"/>
              </a:rPr>
              <a:t>hiệu</a:t>
            </a:r>
            <a:r>
              <a:rPr lang="en-US" dirty="0" smtClean="0">
                <a:latin typeface="Calibri" panose="020F0502020204030204" pitchFamily="34" charset="0"/>
                <a:ea typeface="Calibri" pitchFamily="34" charset="0"/>
                <a:cs typeface="Times New Roman" pitchFamily="18" charset="0"/>
              </a:rPr>
              <a:t>.</a:t>
            </a:r>
            <a:endParaRPr lang="en-US" dirty="0">
              <a:latin typeface="Calibri" panose="020F0502020204030204" pitchFamily="34" charset="0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0"/>
            <a:ext cx="1524000" cy="13828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2590800" y="361680"/>
            <a:ext cx="6629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chemeClr val="tx2"/>
                </a:solidFill>
                <a:latin typeface="Calibri" panose="020F0502020204030204" pitchFamily="34" charset="0"/>
              </a:rPr>
              <a:t>CÁCH TÍNH ĐIỂM</a:t>
            </a:r>
            <a:endParaRPr lang="en-US" sz="4000" dirty="0">
              <a:solidFill>
                <a:schemeClr val="tx2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13567381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990600" y="1600200"/>
            <a:ext cx="8153400" cy="4525963"/>
          </a:xfrm>
        </p:spPr>
        <p:txBody>
          <a:bodyPr>
            <a:normAutofit/>
          </a:bodyPr>
          <a:lstStyle/>
          <a:p>
            <a:pPr marL="273050" indent="-273050" algn="just" eaLnBrk="1" hangingPunct="1"/>
            <a:r>
              <a:rPr lang="en-US" dirty="0" smtClean="0">
                <a:latin typeface="Calibri" pitchFamily="34" charset="0"/>
              </a:rPr>
              <a:t>Không cười lớn và vui đùa </a:t>
            </a:r>
          </a:p>
          <a:p>
            <a:pPr marL="273050" indent="-273050" algn="just" eaLnBrk="1" hangingPunct="1"/>
            <a:r>
              <a:rPr lang="en-US" dirty="0" smtClean="0">
                <a:latin typeface="Calibri" pitchFamily="34" charset="0"/>
              </a:rPr>
              <a:t>Không bập bẹ và chơi ú òa lúc 9 tháng tuổi</a:t>
            </a:r>
          </a:p>
          <a:p>
            <a:pPr marL="273050" indent="-273050" algn="just" eaLnBrk="1" hangingPunct="1"/>
            <a:r>
              <a:rPr lang="en-US" dirty="0" smtClean="0">
                <a:latin typeface="Calibri" pitchFamily="34" charset="0"/>
              </a:rPr>
              <a:t>Không chỉ ngón trỏ, vẫy tay, bái bai lúc 12 tháng tuổi</a:t>
            </a:r>
          </a:p>
          <a:p>
            <a:pPr marL="273050" indent="-273050" algn="just" eaLnBrk="1" hangingPunct="1"/>
            <a:r>
              <a:rPr lang="en-US" dirty="0" smtClean="0">
                <a:latin typeface="Calibri" pitchFamily="34" charset="0"/>
              </a:rPr>
              <a:t>Không nói từ đơn lúc 16 tháng</a:t>
            </a:r>
          </a:p>
          <a:p>
            <a:pPr marL="273050" indent="-273050" algn="just" eaLnBrk="1" hangingPunct="1"/>
            <a:r>
              <a:rPr lang="en-US" dirty="0" smtClean="0">
                <a:latin typeface="Calibri" pitchFamily="34" charset="0"/>
              </a:rPr>
              <a:t>Không nói từ đôi lúc 24 tháng</a:t>
            </a:r>
          </a:p>
          <a:p>
            <a:pPr marL="273050" indent="-273050" algn="just" eaLnBrk="1" hangingPunct="1"/>
            <a:r>
              <a:rPr lang="en-US" dirty="0" smtClean="0">
                <a:latin typeface="Calibri" pitchFamily="34" charset="0"/>
              </a:rPr>
              <a:t>Mất bất kỳ ngôn ngữ hay kỹ năng xã hội nào vào tất cả thời điểm</a:t>
            </a: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0"/>
            <a:ext cx="1524000" cy="13828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2514600" y="337501"/>
            <a:ext cx="6629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chemeClr val="tx2"/>
                </a:solidFill>
                <a:latin typeface="Calibri" panose="020F0502020204030204" pitchFamily="34" charset="0"/>
              </a:rPr>
              <a:t>BÁO ĐỘNG ĐỎ</a:t>
            </a:r>
            <a:endParaRPr lang="en-US" sz="4000" dirty="0">
              <a:solidFill>
                <a:schemeClr val="tx2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676219005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2819400"/>
            <a:ext cx="8153400" cy="1676400"/>
          </a:xfrm>
        </p:spPr>
        <p:txBody>
          <a:bodyPr/>
          <a:lstStyle/>
          <a:p>
            <a:r>
              <a:rPr lang="en-US" dirty="0" smtClean="0">
                <a:latin typeface="Calibri" panose="020F0502020204030204" pitchFamily="34" charset="0"/>
              </a:rPr>
              <a:t>Nghi ngờ tự kỷ qua các dấu hiệu báo động đỏ</a:t>
            </a:r>
          </a:p>
          <a:p>
            <a:r>
              <a:rPr lang="en-US" dirty="0" smtClean="0">
                <a:latin typeface="Calibri" panose="020F0502020204030204" pitchFamily="34" charset="0"/>
              </a:rPr>
              <a:t>Chậm nói, kém tập trung, hạn chế tương tác xã hội và hành vi kỳ lạ.</a:t>
            </a:r>
            <a:endParaRPr lang="en-US" dirty="0">
              <a:latin typeface="Calibri" panose="020F0502020204030204" pitchFamily="34" charset="0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0"/>
            <a:ext cx="1524000" cy="13828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2514600" y="337501"/>
            <a:ext cx="6629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chemeClr val="tx2"/>
                </a:solidFill>
                <a:latin typeface="Calibri" panose="020F0502020204030204" pitchFamily="34" charset="0"/>
              </a:rPr>
              <a:t>KHI NÀO THỰC HIỆN?</a:t>
            </a:r>
            <a:endParaRPr lang="en-US" sz="4000" dirty="0">
              <a:solidFill>
                <a:schemeClr val="tx2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828810481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905000"/>
            <a:ext cx="8153400" cy="4343400"/>
          </a:xfrm>
        </p:spPr>
        <p:txBody>
          <a:bodyPr/>
          <a:lstStyle/>
          <a:p>
            <a:pPr algn="just"/>
            <a:r>
              <a:rPr lang="en-US" dirty="0" smtClean="0">
                <a:latin typeface="Calibri" panose="020F0502020204030204" pitchFamily="34" charset="0"/>
              </a:rPr>
              <a:t>Khi có nghi ngờ trong giai đoạn từ 16 tháng đến 48 tháng</a:t>
            </a:r>
            <a:endParaRPr lang="en-US" dirty="0">
              <a:latin typeface="Calibri" panose="020F0502020204030204" pitchFamily="34" charset="0"/>
            </a:endParaRPr>
          </a:p>
          <a:p>
            <a:pPr algn="just"/>
            <a:r>
              <a:rPr lang="en-US" dirty="0" smtClean="0">
                <a:latin typeface="Calibri" panose="020F0502020204030204" pitchFamily="34" charset="0"/>
              </a:rPr>
              <a:t>Lập lại MỖI 6 THÁNG hay lúc 24 tháng hay 30 tháng, 36 tháng, 42 tháng và 48 tháng nếu vẫn nghi ngờ.</a:t>
            </a:r>
          </a:p>
          <a:p>
            <a:pPr algn="just"/>
            <a:r>
              <a:rPr lang="en-US" dirty="0" smtClean="0">
                <a:latin typeface="Calibri" panose="020F0502020204030204" pitchFamily="34" charset="0"/>
              </a:rPr>
              <a:t>Sau 3 tuổi, trẻ nghi ngờ rối loạn phổ tự kỷ sẽ được chẩn đoán xác định ở khoa tâm lý bệnh viện. </a:t>
            </a:r>
            <a:endParaRPr lang="en-US" dirty="0">
              <a:latin typeface="Calibri" panose="020F0502020204030204" pitchFamily="34" charset="0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0"/>
            <a:ext cx="1524000" cy="13828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2514600" y="91279"/>
            <a:ext cx="6629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600" b="1" dirty="0">
                <a:solidFill>
                  <a:schemeClr val="tx2"/>
                </a:solidFill>
                <a:latin typeface="Calibri" panose="020F0502020204030204" pitchFamily="34" charset="0"/>
              </a:rPr>
              <a:t>LƯU ĐỒ TẦM SOÁT DẤU HIỆU RỐI LOẠN PHỔ TỰ KỶ M </a:t>
            </a:r>
            <a:r>
              <a:rPr lang="en-US" sz="3600" b="1" dirty="0" smtClean="0">
                <a:solidFill>
                  <a:schemeClr val="tx2"/>
                </a:solidFill>
                <a:latin typeface="Calibri" panose="020F0502020204030204" pitchFamily="34" charset="0"/>
              </a:rPr>
              <a:t>- </a:t>
            </a:r>
            <a:r>
              <a:rPr lang="vi-VN" sz="3600" b="1" dirty="0" smtClean="0">
                <a:solidFill>
                  <a:schemeClr val="tx2"/>
                </a:solidFill>
                <a:latin typeface="Calibri" panose="020F0502020204030204" pitchFamily="34" charset="0"/>
              </a:rPr>
              <a:t>CHAT</a:t>
            </a:r>
            <a:endParaRPr lang="en-US" sz="3600" dirty="0">
              <a:solidFill>
                <a:schemeClr val="tx2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717232209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273</TotalTime>
  <Words>1028</Words>
  <Application>Microsoft Office PowerPoint</Application>
  <PresentationFormat>On-screen Show (4:3)</PresentationFormat>
  <Paragraphs>139</Paragraphs>
  <Slides>13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Solstice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RỐI LOẠN PHỔ TỰ KỶ BẢNG TẦM SOÁT M – CHAT</dc:title>
  <dc:creator>Quynh Trang</dc:creator>
  <cp:lastModifiedBy>User</cp:lastModifiedBy>
  <cp:revision>58</cp:revision>
  <dcterms:created xsi:type="dcterms:W3CDTF">2016-07-17T16:46:41Z</dcterms:created>
  <dcterms:modified xsi:type="dcterms:W3CDTF">2019-04-07T08:22:54Z</dcterms:modified>
</cp:coreProperties>
</file>