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96" r:id="rId3"/>
    <p:sldId id="297" r:id="rId4"/>
    <p:sldId id="298" r:id="rId5"/>
    <p:sldId id="299" r:id="rId6"/>
    <p:sldId id="294" r:id="rId7"/>
    <p:sldId id="261" r:id="rId8"/>
    <p:sldId id="269" r:id="rId9"/>
    <p:sldId id="270" r:id="rId10"/>
    <p:sldId id="271" r:id="rId11"/>
    <p:sldId id="307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8EEF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765" autoAdjust="0"/>
    <p:restoredTop sz="94660"/>
  </p:normalViewPr>
  <p:slideViewPr>
    <p:cSldViewPr>
      <p:cViewPr>
        <p:scale>
          <a:sx n="77" d="100"/>
          <a:sy n="77" d="100"/>
        </p:scale>
        <p:origin x="-2592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E4170-7118-443F-904E-DD55A6016391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8FBB8-DA8F-4474-A2F3-DAF334917E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2636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5BFAE8C-A60E-42E9-8C65-33D504A81132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686AE43E-8FDB-40D2-A3F0-55469A709DA6}" type="slidenum">
              <a:rPr lang="en-US" sz="1200">
                <a:latin typeface="+mn-lt"/>
              </a:rPr>
              <a:pPr algn="r" eaLnBrk="1" hangingPunct="1">
                <a:defRPr/>
              </a:pPr>
              <a:t>7</a:t>
            </a:fld>
            <a:endParaRPr lang="en-US" sz="1200">
              <a:latin typeface="+mn-lt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738399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35ECD-7B43-4A63-915B-5A767AB9D6B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C52B0-3CD5-4C3F-B459-40EC4A45E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35ECD-7B43-4A63-915B-5A767AB9D6B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C52B0-3CD5-4C3F-B459-40EC4A45E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35ECD-7B43-4A63-915B-5A767AB9D6B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C52B0-3CD5-4C3F-B459-40EC4A45E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35ECD-7B43-4A63-915B-5A767AB9D6B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C52B0-3CD5-4C3F-B459-40EC4A45E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35ECD-7B43-4A63-915B-5A767AB9D6B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C52B0-3CD5-4C3F-B459-40EC4A45E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35ECD-7B43-4A63-915B-5A767AB9D6B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C52B0-3CD5-4C3F-B459-40EC4A45E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35ECD-7B43-4A63-915B-5A767AB9D6B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C52B0-3CD5-4C3F-B459-40EC4A45E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35ECD-7B43-4A63-915B-5A767AB9D6B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C52B0-3CD5-4C3F-B459-40EC4A45E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35ECD-7B43-4A63-915B-5A767AB9D6B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C52B0-3CD5-4C3F-B459-40EC4A45E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35ECD-7B43-4A63-915B-5A767AB9D6B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C52B0-3CD5-4C3F-B459-40EC4A45E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35ECD-7B43-4A63-915B-5A767AB9D6B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C52B0-3CD5-4C3F-B459-40EC4A45E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B35ECD-7B43-4A63-915B-5A767AB9D6B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90C52B0-3CD5-4C3F-B459-40EC4A45E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ongcungtuky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371600" y="3200400"/>
            <a:ext cx="7406640" cy="3505200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vi-VN" sz="2800" smtClean="0">
                <a:latin typeface="Calibri" panose="020F0502020204030204" pitchFamily="34" charset="0"/>
              </a:rPr>
              <a:t>BS Hoàng Vũ Quỳnh Trang</a:t>
            </a:r>
            <a:r>
              <a:rPr lang="en-US" sz="2800" smtClean="0">
                <a:latin typeface="Calibri" panose="020F0502020204030204" pitchFamily="34" charset="0"/>
              </a:rPr>
              <a:t> (0913169516)</a:t>
            </a:r>
            <a:endParaRPr lang="vi-VN" sz="2800" smtClean="0">
              <a:latin typeface="Calibri" panose="020F0502020204030204" pitchFamily="34" charset="0"/>
            </a:endParaRPr>
          </a:p>
          <a:p>
            <a:pPr lvl="1" algn="l"/>
            <a:r>
              <a:rPr lang="vi-VN" sz="2400" smtClean="0">
                <a:latin typeface="Calibri" panose="020F0502020204030204" pitchFamily="34" charset="0"/>
              </a:rPr>
              <a:t>Nhi Khoa Phát triển- Hành vi</a:t>
            </a:r>
            <a:endParaRPr lang="en-US" sz="2400" smtClean="0">
              <a:latin typeface="Calibri" panose="020F0502020204030204" pitchFamily="34" charset="0"/>
            </a:endParaRPr>
          </a:p>
          <a:p>
            <a:pPr lvl="1" algn="l"/>
            <a:r>
              <a:rPr lang="en-US" sz="2400" smtClean="0">
                <a:latin typeface="Calibri" panose="020F0502020204030204" pitchFamily="34" charset="0"/>
              </a:rPr>
              <a:t>Khoa Tâm lý BV Nhi đồng 1</a:t>
            </a:r>
          </a:p>
          <a:p>
            <a:pPr lvl="1" algn="l"/>
            <a:r>
              <a:rPr lang="en-US" sz="2400" smtClean="0">
                <a:latin typeface="Calibri" panose="020F0502020204030204" pitchFamily="34" charset="0"/>
                <a:hlinkClick r:id="rId2"/>
              </a:rPr>
              <a:t>www.songcungtuky.org</a:t>
            </a:r>
            <a:r>
              <a:rPr lang="en-US" sz="2400" smtClean="0">
                <a:latin typeface="Calibri" panose="020F0502020204030204" pitchFamily="34" charset="0"/>
              </a:rPr>
              <a:t> (38411049)</a:t>
            </a:r>
          </a:p>
          <a:p>
            <a:pPr lvl="1" algn="l"/>
            <a:r>
              <a:rPr lang="vi-VN" sz="2400" smtClean="0">
                <a:latin typeface="Calibri" panose="020F0502020204030204" pitchFamily="34" charset="0"/>
              </a:rPr>
              <a:t>Phòng Khám </a:t>
            </a:r>
            <a:r>
              <a:rPr lang="en-US" sz="2400" smtClean="0">
                <a:latin typeface="Calibri" panose="020F0502020204030204" pitchFamily="34" charset="0"/>
              </a:rPr>
              <a:t>Tao Đàn (38207546)</a:t>
            </a:r>
          </a:p>
          <a:p>
            <a:pPr lvl="1" algn="l"/>
            <a:r>
              <a:rPr lang="en-US" sz="2400" smtClean="0">
                <a:latin typeface="Calibri" panose="020F0502020204030204" pitchFamily="34" charset="0"/>
              </a:rPr>
              <a:t>PK </a:t>
            </a:r>
            <a:r>
              <a:rPr lang="vi-VN" sz="2400" smtClean="0">
                <a:latin typeface="Calibri" panose="020F0502020204030204" pitchFamily="34" charset="0"/>
              </a:rPr>
              <a:t>Tâm lý Trẻ em</a:t>
            </a:r>
            <a:r>
              <a:rPr lang="en-US" sz="2400" smtClean="0">
                <a:latin typeface="Calibri" panose="020F0502020204030204" pitchFamily="34" charset="0"/>
              </a:rPr>
              <a:t> </a:t>
            </a:r>
            <a:r>
              <a:rPr lang="vi-VN" sz="2400" smtClean="0">
                <a:latin typeface="Calibri" panose="020F0502020204030204" pitchFamily="34" charset="0"/>
              </a:rPr>
              <a:t>- Thanh thiếu niên</a:t>
            </a:r>
            <a:r>
              <a:rPr lang="en-US" sz="2400" smtClean="0">
                <a:latin typeface="Calibri" panose="020F0502020204030204" pitchFamily="34" charset="0"/>
              </a:rPr>
              <a:t> (0942177721)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8220" y="1382889"/>
            <a:ext cx="8153399" cy="132343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</a:rPr>
              <a:t>RỐI LOẠN PHỔ TỰ KỶ</a:t>
            </a:r>
            <a:b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</a:rPr>
              <a:t>BẢNG TẦM SOÁT M – CHAT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1524000" cy="138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299396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952" y="2514600"/>
            <a:ext cx="8153400" cy="13716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Cha/</a:t>
            </a:r>
            <a:r>
              <a:rPr lang="en-US" dirty="0" err="1" smtClean="0">
                <a:latin typeface="Calibri" panose="020F0502020204030204" pitchFamily="34" charset="0"/>
              </a:rPr>
              <a:t>mẹ</a:t>
            </a:r>
            <a:r>
              <a:rPr lang="en-US" dirty="0" smtClean="0">
                <a:latin typeface="Calibri" panose="020F0502020204030204" pitchFamily="34" charset="0"/>
              </a:rPr>
              <a:t> hay </a:t>
            </a:r>
            <a:r>
              <a:rPr lang="en-US" dirty="0" err="1" smtClean="0">
                <a:latin typeface="Calibri" panose="020F0502020204030204" pitchFamily="34" charset="0"/>
              </a:rPr>
              <a:t>người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thân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với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sự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thống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nhất</a:t>
            </a:r>
            <a:r>
              <a:rPr lang="en-US" dirty="0" smtClean="0">
                <a:latin typeface="Calibri" panose="020F0502020204030204" pitchFamily="34" charset="0"/>
              </a:rPr>
              <a:t> ý </a:t>
            </a:r>
            <a:r>
              <a:rPr lang="en-US" dirty="0" err="1" smtClean="0">
                <a:latin typeface="Calibri" panose="020F0502020204030204" pitchFamily="34" charset="0"/>
              </a:rPr>
              <a:t>kiến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với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nhau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trước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khi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trả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lời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1524000" cy="138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19200" y="1382889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AI LÀ NGƯỜI THỰC HIỆN M - CHAT</a:t>
            </a:r>
            <a:endParaRPr lang="en-US" sz="4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20001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952" y="2514600"/>
            <a:ext cx="8153400" cy="137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atin typeface="Calibri" panose="020F0502020204030204" pitchFamily="34" charset="0"/>
              </a:rPr>
              <a:t>Sau khi nhận được trả lời của cha mẹ, giáo viên sẽ kiểm tra lại bằng sự tương tác với trẻ dựa vào bảng câu hỏi trên</a:t>
            </a:r>
          </a:p>
          <a:p>
            <a:pPr>
              <a:buNone/>
            </a:pPr>
            <a:r>
              <a:rPr lang="en-US" dirty="0" smtClean="0">
                <a:latin typeface="Calibri" panose="020F0502020204030204" pitchFamily="34" charset="0"/>
              </a:rPr>
              <a:t>Vì cha mẹ thường trả lời chưa chính xác do đánh giá quá cao và quá thấp trẻ</a:t>
            </a:r>
          </a:p>
          <a:p>
            <a:pPr>
              <a:buNone/>
            </a:pPr>
            <a:r>
              <a:rPr lang="en-US" dirty="0" smtClean="0">
                <a:latin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1524000" cy="138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00200" y="13716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VAI TRÒ CỦA GIÁO VIÊN </a:t>
            </a:r>
            <a:endParaRPr lang="en-US" sz="40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20001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latin typeface="Calibri" panose="020F0502020204030204" pitchFamily="34" charset="0"/>
              </a:rPr>
              <a:t>M CHAT </a:t>
            </a:r>
            <a:r>
              <a:rPr lang="en-US" dirty="0" err="1" smtClean="0">
                <a:latin typeface="Calibri" panose="020F0502020204030204" pitchFamily="34" charset="0"/>
              </a:rPr>
              <a:t>là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công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cụ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tầm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soát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rất</a:t>
            </a:r>
            <a:r>
              <a:rPr lang="en-US" dirty="0" smtClean="0">
                <a:latin typeface="Calibri" panose="020F0502020204030204" pitchFamily="34" charset="0"/>
              </a:rPr>
              <a:t> ý </a:t>
            </a:r>
            <a:r>
              <a:rPr lang="en-US" dirty="0" err="1" smtClean="0">
                <a:latin typeface="Calibri" panose="020F0502020204030204" pitchFamily="34" charset="0"/>
              </a:rPr>
              <a:t>nghĩa</a:t>
            </a:r>
            <a:r>
              <a:rPr lang="en-US" dirty="0" smtClean="0">
                <a:latin typeface="Calibri" panose="020F0502020204030204" pitchFamily="34" charset="0"/>
              </a:rPr>
              <a:t>,  </a:t>
            </a:r>
            <a:r>
              <a:rPr lang="en-US" dirty="0" err="1" smtClean="0">
                <a:latin typeface="Calibri" panose="020F0502020204030204" pitchFamily="34" charset="0"/>
              </a:rPr>
              <a:t>thiết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thực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và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dễ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thực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hiện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trong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vai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trò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phát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hiện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sớm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rối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loạn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phổ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tự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kỷ</a:t>
            </a:r>
            <a:endParaRPr lang="en-US" dirty="0" smtClean="0">
              <a:latin typeface="Calibri" panose="020F0502020204030204" pitchFamily="34" charset="0"/>
            </a:endParaRPr>
          </a:p>
          <a:p>
            <a:pPr marL="82296" indent="0" algn="just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latin typeface="Calibri" panose="020F0502020204030204" pitchFamily="34" charset="0"/>
              </a:rPr>
              <a:t>M CHAT </a:t>
            </a:r>
            <a:r>
              <a:rPr lang="en-US" dirty="0" err="1" smtClean="0">
                <a:latin typeface="Calibri" panose="020F0502020204030204" pitchFamily="34" charset="0"/>
              </a:rPr>
              <a:t>cần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được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phổ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biến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rộng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rãi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cho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tất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cả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giáo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viên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Mầm</a:t>
            </a:r>
            <a:r>
              <a:rPr lang="en-US" dirty="0" smtClean="0">
                <a:latin typeface="Calibri" panose="020F0502020204030204" pitchFamily="34" charset="0"/>
              </a:rPr>
              <a:t> non </a:t>
            </a:r>
            <a:r>
              <a:rPr lang="en-US" dirty="0" err="1" smtClean="0">
                <a:latin typeface="Calibri" panose="020F0502020204030204" pitchFamily="34" charset="0"/>
              </a:rPr>
              <a:t>để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phát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hiện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sớm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dấu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hiệu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rối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loạn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phổ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tự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kỷ</a:t>
            </a:r>
            <a:r>
              <a:rPr lang="en-US" dirty="0" smtClean="0">
                <a:latin typeface="Calibri" panose="020F0502020204030204" pitchFamily="34" charset="0"/>
              </a:rPr>
              <a:t> ở </a:t>
            </a:r>
            <a:r>
              <a:rPr lang="en-US" dirty="0" err="1" smtClean="0">
                <a:latin typeface="Calibri" panose="020F0502020204030204" pitchFamily="34" charset="0"/>
              </a:rPr>
              <a:t>trẻ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có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nguy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cơ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và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trẻ</a:t>
            </a:r>
            <a:r>
              <a:rPr lang="en-US" dirty="0" smtClean="0">
                <a:latin typeface="Calibri" panose="020F0502020204030204" pitchFamily="34" charset="0"/>
              </a:rPr>
              <a:t> ở 18, 24 </a:t>
            </a:r>
            <a:r>
              <a:rPr lang="en-US" dirty="0" err="1" smtClean="0">
                <a:latin typeface="Calibri" panose="020F0502020204030204" pitchFamily="34" charset="0"/>
              </a:rPr>
              <a:t>và</a:t>
            </a:r>
            <a:r>
              <a:rPr lang="en-US" dirty="0" smtClean="0">
                <a:latin typeface="Calibri" panose="020F0502020204030204" pitchFamily="34" charset="0"/>
              </a:rPr>
              <a:t> 30 </a:t>
            </a:r>
            <a:r>
              <a:rPr lang="en-US" dirty="0" err="1" smtClean="0">
                <a:latin typeface="Calibri" panose="020F0502020204030204" pitchFamily="34" charset="0"/>
              </a:rPr>
              <a:t>tháng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định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kỳ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1524000" cy="138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4600" y="337501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KẾT LUẬN</a:t>
            </a:r>
            <a:endParaRPr lang="en-US" sz="4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4404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20390"/>
            <a:ext cx="8153400" cy="4419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>
                <a:latin typeface="Calibri" panose="020F0502020204030204" pitchFamily="34" charset="0"/>
              </a:rPr>
              <a:t>Sự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phối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hợp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giữa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nhà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trường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và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nhân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viên</a:t>
            </a:r>
            <a:r>
              <a:rPr lang="en-US" dirty="0">
                <a:latin typeface="Calibri" panose="020F0502020204030204" pitchFamily="34" charset="0"/>
              </a:rPr>
              <a:t> y </a:t>
            </a:r>
            <a:r>
              <a:rPr lang="en-US" dirty="0" err="1">
                <a:latin typeface="Calibri" panose="020F0502020204030204" pitchFamily="34" charset="0"/>
              </a:rPr>
              <a:t>tế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sẽ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giúp</a:t>
            </a:r>
            <a:r>
              <a:rPr lang="en-US" dirty="0">
                <a:latin typeface="Calibri" panose="020F0502020204030204" pitchFamily="34" charset="0"/>
              </a:rPr>
              <a:t> cha </a:t>
            </a:r>
            <a:r>
              <a:rPr lang="en-US" dirty="0" err="1">
                <a:latin typeface="Calibri" panose="020F0502020204030204" pitchFamily="34" charset="0"/>
              </a:rPr>
              <a:t>mẹ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hiểu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hơn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về</a:t>
            </a:r>
            <a:r>
              <a:rPr lang="en-US" dirty="0">
                <a:latin typeface="Calibri" panose="020F0502020204030204" pitchFamily="34" charset="0"/>
              </a:rPr>
              <a:t> ý </a:t>
            </a:r>
            <a:r>
              <a:rPr lang="en-US" dirty="0" err="1">
                <a:latin typeface="Calibri" panose="020F0502020204030204" pitchFamily="34" charset="0"/>
              </a:rPr>
              <a:t>nghĩa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của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việc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tầm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soát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sử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dụng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bảng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</a:rPr>
              <a:t>M CHAT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dễ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dàng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và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chính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xác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</a:p>
          <a:p>
            <a:pPr marL="82296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pPr algn="just"/>
            <a:r>
              <a:rPr lang="en-US" dirty="0" err="1" smtClean="0">
                <a:latin typeface="Calibri" panose="020F0502020204030204" pitchFamily="34" charset="0"/>
              </a:rPr>
              <a:t>Sự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phối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hợp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giữa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nhà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trường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và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giáo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viên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đem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lại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khích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lệ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tích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cực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cho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gia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đình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để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giúp</a:t>
            </a:r>
            <a:r>
              <a:rPr lang="en-US" dirty="0" smtClean="0">
                <a:latin typeface="Calibri" panose="020F0502020204030204" pitchFamily="34" charset="0"/>
              </a:rPr>
              <a:t> cha </a:t>
            </a:r>
            <a:r>
              <a:rPr lang="en-US" dirty="0" err="1" smtClean="0">
                <a:latin typeface="Calibri" panose="020F0502020204030204" pitchFamily="34" charset="0"/>
              </a:rPr>
              <a:t>mẹ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tích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cực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phối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hợp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với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giáo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viên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áp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dụng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bảng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tầm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soát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b="1" dirty="0" smtClean="0">
                <a:latin typeface="Calibri" panose="020F0502020204030204" pitchFamily="34" charset="0"/>
              </a:rPr>
              <a:t>M CHAT </a:t>
            </a:r>
            <a:r>
              <a:rPr lang="en-US" dirty="0" err="1" smtClean="0">
                <a:latin typeface="Calibri" panose="020F0502020204030204" pitchFamily="34" charset="0"/>
              </a:rPr>
              <a:t>để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phát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hiện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sớm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và</a:t>
            </a:r>
            <a:r>
              <a:rPr lang="en-US" dirty="0" smtClean="0">
                <a:latin typeface="Calibri" panose="020F0502020204030204" pitchFamily="34" charset="0"/>
              </a:rPr>
              <a:t> can </a:t>
            </a:r>
            <a:r>
              <a:rPr lang="en-US" dirty="0" err="1" smtClean="0">
                <a:latin typeface="Calibri" panose="020F0502020204030204" pitchFamily="34" charset="0"/>
              </a:rPr>
              <a:t>thiệp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sớm</a:t>
            </a:r>
            <a:r>
              <a:rPr lang="en-US" dirty="0" smtClean="0">
                <a:latin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</a:rPr>
              <a:t>đem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lại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hiệu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quả</a:t>
            </a:r>
            <a:r>
              <a:rPr lang="en-US" dirty="0" smtClean="0">
                <a:latin typeface="Calibri" panose="020F0502020204030204" pitchFamily="34" charset="0"/>
              </a:rPr>
              <a:t> can </a:t>
            </a:r>
            <a:r>
              <a:rPr lang="en-US" dirty="0" err="1" smtClean="0">
                <a:latin typeface="Calibri" panose="020F0502020204030204" pitchFamily="34" charset="0"/>
              </a:rPr>
              <a:t>thiệp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trong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giai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đoạn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vàng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của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sự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phát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triển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não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của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trẻ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1524000" cy="138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4600" y="337501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KẾT LUẬN</a:t>
            </a:r>
            <a:endParaRPr lang="en-US" sz="4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8436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16318369"/>
              </p:ext>
            </p:extLst>
          </p:nvPr>
        </p:nvGraphicFramePr>
        <p:xfrm>
          <a:off x="990601" y="1382889"/>
          <a:ext cx="8153399" cy="4952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675"/>
                <a:gridCol w="5992567"/>
                <a:gridCol w="679609"/>
                <a:gridCol w="1067548"/>
              </a:tblGrid>
              <a:tr h="707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thích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thú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khi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được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đu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đưa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hoặc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nhảy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lên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đầu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gối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bạn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</a:tr>
              <a:tr h="707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quan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tâm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đến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khác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07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thích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leo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trèo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leo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cầu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thang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7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thích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chơi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ú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òa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hoặc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tìm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một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đồ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vật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7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chơi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giả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bộ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ví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dụ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nói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điện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thoại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hoặc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chăm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sóc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búp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bê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hoặc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trò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chơi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giả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bộ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khác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7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sử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dụng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ngón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trỏ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để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chỉ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hoặc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để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xin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điều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gì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7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chỉ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bằng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ngón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trỏ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để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chỉ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sự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quan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tâm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điều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gì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1524000" cy="138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4600" y="152835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BẢNG TẦM SOÁT DẤU HIỆU RỐI LOẠN TỰ KỶ CHO TRẺ 16 - 48 THÁNG</a:t>
            </a:r>
            <a:endParaRPr lang="en-U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42776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29321419"/>
              </p:ext>
            </p:extLst>
          </p:nvPr>
        </p:nvGraphicFramePr>
        <p:xfrm>
          <a:off x="1019033" y="1372653"/>
          <a:ext cx="8153400" cy="5257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400"/>
                <a:gridCol w="5791200"/>
                <a:gridCol w="878890"/>
                <a:gridCol w="949910"/>
              </a:tblGrid>
              <a:tr h="10375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chơi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một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cách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thích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ứng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với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đồ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chơi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nhỏ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xe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hơi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hình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khối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mà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bỏ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chúng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vào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miệng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thao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tác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chúng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hoặc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ném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chúng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</a:tr>
              <a:tr h="672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đưa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cho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bạn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những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đồ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vật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hoặc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đồ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chơi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để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chỉ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cho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bạn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701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nhìn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vào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mắt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bạn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hơn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</a:rPr>
                        <a:t>1 - 2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giây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2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vẻ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quá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nhạy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cảm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với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tiếng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động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? (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ví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dụ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bịt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tai)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01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cười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để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đáp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lại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nụ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cười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của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bạn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bắt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chước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bạn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7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đáp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ứng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khi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bạn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gọi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tên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1524000" cy="138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600" y="152835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BẢNG TẦM SOÁT DẤU HIỆU RỐI LOẠN TỰ KỶ CHO TRẺ 16 - 48 THÁNG</a:t>
            </a:r>
            <a:endParaRPr lang="en-U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32423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48396007"/>
              </p:ext>
            </p:extLst>
          </p:nvPr>
        </p:nvGraphicFramePr>
        <p:xfrm>
          <a:off x="990600" y="1447800"/>
          <a:ext cx="8153401" cy="495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675"/>
                <a:gridCol w="5738072"/>
                <a:gridCol w="934105"/>
                <a:gridCol w="1067549"/>
              </a:tblGrid>
              <a:tr h="825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Khi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bạn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chỉ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một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đồ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chơi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trong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phòng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nhìn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theo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đi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được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nhìn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đồ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vật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mà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bạn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nhìn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5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làm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những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cử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động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bất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thường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của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ngón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tay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gần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mặt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Có 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5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làm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bạn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chú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ý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đến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sinh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hoạt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5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bao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giờ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bạn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nghĩ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con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của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bạn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bị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điếc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Có 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1524000" cy="138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4600" y="152835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BẢNG TẦM SOÁT DẤU HIỆU RỐI LOẠN TỰ KỶ CHO TRẺ 16 - 48 THÁNG</a:t>
            </a:r>
            <a:endParaRPr lang="en-U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1614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52094638"/>
              </p:ext>
            </p:extLst>
          </p:nvPr>
        </p:nvGraphicFramePr>
        <p:xfrm>
          <a:off x="990600" y="1676400"/>
          <a:ext cx="8153399" cy="3112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675"/>
                <a:gridCol w="5738071"/>
                <a:gridCol w="934105"/>
                <a:gridCol w="1067548"/>
              </a:tblGrid>
              <a:tr h="1037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hiểu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điều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người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khác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nói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</a:tr>
              <a:tr h="1037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Đôi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khi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nhìn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đăm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đăm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điều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gì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hoặc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đi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lang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thang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chủ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đích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37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Trẻ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nhìn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mặt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bạn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để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kiểm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tra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phản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ứng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của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bạn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khi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đối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diện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với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điều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quen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thuộc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sym typeface="Wingdings"/>
                        </a:rPr>
                        <a:t>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90600" y="5105400"/>
            <a:ext cx="8153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Đánh</a:t>
            </a:r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nếu</a:t>
            </a:r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Cha </a:t>
            </a:r>
            <a:r>
              <a:rPr lang="en-US" sz="24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Mẹ</a:t>
            </a:r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trả</a:t>
            </a:r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lời</a:t>
            </a:r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như</a:t>
            </a:r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trên</a:t>
            </a:r>
            <a:endParaRPr lang="en-US" sz="2400" dirty="0" smtClean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thất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bại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tối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thiểu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24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hiệu</a:t>
            </a:r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lang="en-US" sz="24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đậm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đánh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dấu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tối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thiểu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dấu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tống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dấu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1524000" cy="138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600" y="152835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BẢNG TẦM SOÁT DẤU HIỆU RỐI LOẠN TỰ KỶ CHO TRẺ 16 - 48 THÁNG</a:t>
            </a:r>
            <a:endParaRPr lang="en-U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54622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8153400" cy="2362200"/>
          </a:xfrm>
        </p:spPr>
        <p:txBody>
          <a:bodyPr>
            <a:normAutofit fontScale="92500" lnSpcReduction="2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Đánh dấu nếu Cha Mẹ cho câu trả </a:t>
            </a:r>
            <a:r>
              <a:rPr lang="en-US" dirty="0" smtClean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lời vào ô </a:t>
            </a:r>
            <a:r>
              <a:rPr lang="en-US" b="1" dirty="0" smtClean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dirty="0" smtClean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hoặc </a:t>
            </a:r>
            <a:r>
              <a:rPr lang="en-US" b="1" dirty="0" smtClean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không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dirty="0">
              <a:latin typeface="Calibri" panose="020F0502020204030204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lang="en-US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thất</a:t>
            </a:r>
            <a:r>
              <a:rPr lang="en-US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bại</a:t>
            </a:r>
            <a:r>
              <a:rPr lang="en-US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nếu</a:t>
            </a:r>
            <a:r>
              <a:rPr lang="en-US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tối</a:t>
            </a:r>
            <a:r>
              <a:rPr lang="en-US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thiểu</a:t>
            </a:r>
            <a:r>
              <a:rPr lang="en-US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b="1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dấu</a:t>
            </a:r>
            <a:r>
              <a:rPr lang="en-US" b="1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lang="en-US" b="1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lang="en-US" b="1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đậm</a:t>
            </a:r>
            <a:r>
              <a:rPr lang="en-US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lang="en-US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đánh</a:t>
            </a:r>
            <a:r>
              <a:rPr lang="en-US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dấu</a:t>
            </a:r>
            <a:r>
              <a:rPr lang="en-US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hoặc</a:t>
            </a:r>
            <a:r>
              <a:rPr lang="en-US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tối</a:t>
            </a:r>
            <a:r>
              <a:rPr lang="en-US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thiểu</a:t>
            </a:r>
            <a:r>
              <a:rPr lang="en-US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en-US" b="1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dấu</a:t>
            </a:r>
            <a:r>
              <a:rPr lang="en-US" b="1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lang="en-US" b="1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lang="en-US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tống</a:t>
            </a:r>
            <a:r>
              <a:rPr lang="en-US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dấu</a:t>
            </a:r>
            <a:r>
              <a:rPr lang="en-US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lang="en-US" dirty="0" smtClean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1524000" cy="138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90800" y="36168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CÁCH TÍNH ĐIỂM</a:t>
            </a:r>
            <a:endParaRPr lang="en-US" sz="4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56738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90600" y="1600200"/>
            <a:ext cx="8153400" cy="4525963"/>
          </a:xfrm>
        </p:spPr>
        <p:txBody>
          <a:bodyPr>
            <a:normAutofit/>
          </a:bodyPr>
          <a:lstStyle/>
          <a:p>
            <a:pPr marL="273050" indent="-273050" algn="just" eaLnBrk="1" hangingPunct="1"/>
            <a:r>
              <a:rPr lang="en-US" dirty="0" smtClean="0">
                <a:latin typeface="Calibri" pitchFamily="34" charset="0"/>
              </a:rPr>
              <a:t>Không cười lớn và vui đùa </a:t>
            </a:r>
          </a:p>
          <a:p>
            <a:pPr marL="273050" indent="-273050" algn="just" eaLnBrk="1" hangingPunct="1"/>
            <a:r>
              <a:rPr lang="en-US" dirty="0" smtClean="0">
                <a:latin typeface="Calibri" pitchFamily="34" charset="0"/>
              </a:rPr>
              <a:t>Không bập bẹ và chơi ú òa lúc 9 tháng tuổi</a:t>
            </a:r>
          </a:p>
          <a:p>
            <a:pPr marL="273050" indent="-273050" algn="just" eaLnBrk="1" hangingPunct="1"/>
            <a:r>
              <a:rPr lang="en-US" dirty="0" smtClean="0">
                <a:latin typeface="Calibri" pitchFamily="34" charset="0"/>
              </a:rPr>
              <a:t>Không chỉ ngón trỏ, vẫy tay, bái bai lúc 12 tháng tuổi</a:t>
            </a:r>
          </a:p>
          <a:p>
            <a:pPr marL="273050" indent="-273050" algn="just" eaLnBrk="1" hangingPunct="1"/>
            <a:r>
              <a:rPr lang="en-US" dirty="0" smtClean="0">
                <a:latin typeface="Calibri" pitchFamily="34" charset="0"/>
              </a:rPr>
              <a:t>Không nói từ đơn lúc 16 tháng</a:t>
            </a:r>
          </a:p>
          <a:p>
            <a:pPr marL="273050" indent="-273050" algn="just" eaLnBrk="1" hangingPunct="1"/>
            <a:r>
              <a:rPr lang="en-US" dirty="0" smtClean="0">
                <a:latin typeface="Calibri" pitchFamily="34" charset="0"/>
              </a:rPr>
              <a:t>Không nói từ đôi lúc 24 tháng</a:t>
            </a:r>
          </a:p>
          <a:p>
            <a:pPr marL="273050" indent="-273050" algn="just" eaLnBrk="1" hangingPunct="1"/>
            <a:r>
              <a:rPr lang="en-US" dirty="0" smtClean="0">
                <a:latin typeface="Calibri" pitchFamily="34" charset="0"/>
              </a:rPr>
              <a:t>Mất bất kỳ ngôn ngữ hay kỹ năng xã hội nào vào tất cả thời điểm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1524000" cy="138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4600" y="337501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BÁO ĐỘNG ĐỎ</a:t>
            </a:r>
            <a:endParaRPr lang="en-US" sz="4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62190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819400"/>
            <a:ext cx="8153400" cy="16764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Nghi ngờ tự kỷ qua các dấu hiệu báo động đỏ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Chậm nói, kém tập trung, hạn chế tương tác xã hội và hành vi kỳ lạ.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1524000" cy="138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4600" y="337501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KHI NÀO THỰC HIỆN?</a:t>
            </a:r>
            <a:endParaRPr lang="en-US" sz="4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88104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8153400" cy="4343400"/>
          </a:xfrm>
        </p:spPr>
        <p:txBody>
          <a:bodyPr/>
          <a:lstStyle/>
          <a:p>
            <a:pPr algn="just"/>
            <a:r>
              <a:rPr lang="en-US" dirty="0" smtClean="0">
                <a:latin typeface="Calibri" panose="020F0502020204030204" pitchFamily="34" charset="0"/>
              </a:rPr>
              <a:t>Khi có nghi ngờ trong giai đoạn từ 16 tháng đến 48 tháng</a:t>
            </a:r>
            <a:endParaRPr lang="en-US" dirty="0">
              <a:latin typeface="Calibri" panose="020F0502020204030204" pitchFamily="34" charset="0"/>
            </a:endParaRPr>
          </a:p>
          <a:p>
            <a:pPr algn="just"/>
            <a:r>
              <a:rPr lang="en-US" dirty="0" smtClean="0">
                <a:latin typeface="Calibri" panose="020F0502020204030204" pitchFamily="34" charset="0"/>
              </a:rPr>
              <a:t>Lập lại MỖI 6 THÁNG hay lúc 24 tháng hay 30 tháng, 36 tháng, 42 tháng và 48 tháng nếu vẫn nghi ngờ.</a:t>
            </a:r>
          </a:p>
          <a:p>
            <a:pPr algn="just"/>
            <a:r>
              <a:rPr lang="en-US" dirty="0" smtClean="0">
                <a:latin typeface="Calibri" panose="020F0502020204030204" pitchFamily="34" charset="0"/>
              </a:rPr>
              <a:t>Sau 3 tuổi, trẻ nghi ngờ rối loạn phổ tự kỷ sẽ được chẩn đoán xác định ở khoa tâm lý bệnh viện. 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1524000" cy="138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4600" y="91279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chemeClr val="tx2"/>
                </a:solidFill>
                <a:latin typeface="Calibri" panose="020F0502020204030204" pitchFamily="34" charset="0"/>
              </a:rPr>
              <a:t>LƯU ĐỒ TẦM SOÁT DẤU HIỆU RỐI LOẠN PHỔ TỰ KỶ M </a:t>
            </a:r>
            <a:r>
              <a:rPr lang="en-US" sz="3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- </a:t>
            </a:r>
            <a:r>
              <a:rPr lang="vi-VN" sz="3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CHAT</a:t>
            </a:r>
            <a:endParaRPr lang="en-US" sz="3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72322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273</TotalTime>
  <Words>1028</Words>
  <Application>Microsoft Office PowerPoint</Application>
  <PresentationFormat>On-screen Show (4:3)</PresentationFormat>
  <Paragraphs>139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RỐI LOẠN PHỔ TỰ KỶ BẢNG TẦM SOÁT M – CHAT</dc:title>
  <dc:creator>Quynh Trang</dc:creator>
  <cp:lastModifiedBy>User</cp:lastModifiedBy>
  <cp:revision>58</cp:revision>
  <dcterms:created xsi:type="dcterms:W3CDTF">2016-07-17T16:46:41Z</dcterms:created>
  <dcterms:modified xsi:type="dcterms:W3CDTF">2019-04-07T08:22:54Z</dcterms:modified>
</cp:coreProperties>
</file>